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69E-995D-429E-8CDD-2253ED1A576D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83E23-D501-471A-AB7E-6E918107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8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669E-995D-429E-8CDD-2253ED1A576D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83E23-D501-471A-AB7E-6E918107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1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از مدیریت پروژه تا مدیریت سبد پروژه ها</a:t>
            </a:r>
            <a:br>
              <a:rPr lang="fa-IR" smtClean="0"/>
            </a:br>
            <a:r>
              <a:rPr lang="fa-IR" smtClean="0"/>
              <a:t/>
            </a:r>
            <a:br>
              <a:rPr lang="fa-IR" smtClean="0"/>
            </a:br>
            <a:r>
              <a:rPr lang="fa-IR" smtClean="0"/>
              <a:t>دکتر مهدی روانشادنیا</a:t>
            </a:r>
            <a:br>
              <a:rPr lang="fa-IR" smtClean="0"/>
            </a:br>
            <a:r>
              <a:rPr lang="fa-IR" smtClean="0"/>
              <a:t>دانشیار-عضو هیات علمی دانشگاه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80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روند تکاملی </a:t>
            </a:r>
            <a:r>
              <a:rPr lang="en-US" smtClean="0"/>
              <a:t>PMBOK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تغییرات در تعداد فرایندها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Growth in PMP Certification, 1993-200</a:t>
            </a:r>
            <a:r>
              <a:rPr lang="fa-IR" altLang="en-US" smtClean="0"/>
              <a:t>6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محدودیت های مدیریت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1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cs typeface="B Titr" panose="00000700000000000000" pitchFamily="2" charset="-78"/>
              </a:rPr>
              <a:t>اشکال در نحوه انتخاب پروژه ها-نوبت پرتاب شماست؟!</a:t>
            </a:r>
            <a:endParaRPr lang="en-US" alt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استاتیک بودن محدوده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4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دو نوع موفقیت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97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عناصر موفقیت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پرسش هارتمن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2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شرط موفقیت مدیریت پروژه - مولرمن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عناوین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6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تغییرات در فضای کار پروژه ای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2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فضای حرفه ای مهندسی در آینده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14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رویکردهای مدیریتی آینده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84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2800" smtClean="0">
                <a:solidFill>
                  <a:srgbClr val="7030A0"/>
                </a:solidFill>
              </a:rPr>
              <a:t>مشكلات مديريت شركت‌هاي چند پروژه‌اي </a:t>
            </a:r>
            <a:r>
              <a:rPr lang="en-US" altLang="en-US" sz="2800" smtClean="0">
                <a:solidFill>
                  <a:srgbClr val="7030A0"/>
                </a:solidFill>
              </a:rPr>
              <a:t>(Elonen, 2003)</a:t>
            </a:r>
            <a:endParaRPr lang="fa-IR" altLang="en-US" sz="280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ابر روندهای صنعت ساخت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93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تغییر در فضای مدیریت پروژه ها</a:t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>حرکت به سمت مدیریت استراتژیک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0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سلسله مراتب نیازهای مشتری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51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پروژه با دیدگاه مدیریت پروژه محور (رودنی ترنر)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26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پروژه از دیدگاه میزان منحصر به فرد بودن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6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سطوح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مدیریت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4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چهار سبک رهبری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4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سطوح سازمانی پروژه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1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توجه روزافزون به مديريت سبد پروژه‌ها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IPMA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solidFill>
                  <a:srgbClr val="0070C0"/>
                </a:solidFill>
                <a:cs typeface="B Titr" panose="00000700000000000000" pitchFamily="2" charset="-78"/>
              </a:rPr>
              <a:t>گواهی نامه های اعطایی</a:t>
            </a:r>
            <a:endParaRPr lang="en-US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05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مدارک حرفه‌ای مؤسسه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2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حوزه تمرکز استانداردهای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38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حاکمیت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حاکمیت پروژه چیست؟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5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اجزای حاکمیت شرکت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42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دو مکتب حاکمیتی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6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سطح حاکمیت شرکت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73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سازمان درگیر در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21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مدیریت سبد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36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چرا مدیریت استراتژیک پروژه؟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1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چرا پروژه ها به وجود می آیند؟</a:t>
            </a:r>
            <a:endParaRPr lang="en-US" alt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65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mtClean="0">
                <a:cs typeface="B Titr" panose="00000700000000000000" pitchFamily="2" charset="-78"/>
              </a:rPr>
              <a:t>مدیریت سبد پروژه ها چیست؟</a:t>
            </a:r>
            <a:r>
              <a:rPr lang="en-US" altLang="en-US" smtClean="0">
                <a:cs typeface="B Titr" panose="00000700000000000000" pitchFamily="2" charset="-78"/>
              </a:rPr>
              <a:t/>
            </a:r>
            <a:br>
              <a:rPr lang="en-US" altLang="en-US" smtClean="0">
                <a:cs typeface="B Titr" panose="00000700000000000000" pitchFamily="2" charset="-78"/>
              </a:rPr>
            </a:br>
            <a:endParaRPr lang="en-US" altLang="en-US" dirty="0" smtClean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97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منافع مدیریت سبد پروژه ها</a:t>
            </a:r>
            <a:endParaRPr lang="en-US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600" smtClean="0">
                <a:solidFill>
                  <a:srgbClr val="7030A0"/>
                </a:solidFill>
              </a:rPr>
              <a:t>ضرورت متنوع‌سازي فعاليت‌ها</a:t>
            </a:r>
            <a:r>
              <a:rPr lang="en-US" altLang="en-US" sz="3600" smtClean="0">
                <a:solidFill>
                  <a:srgbClr val="7030A0"/>
                </a:solidFill>
              </a:rPr>
              <a:t>(Chandra, 2002)</a:t>
            </a:r>
            <a:r>
              <a:rPr lang="fa-IR" altLang="en-US" sz="3600" smtClean="0">
                <a:solidFill>
                  <a:srgbClr val="7030A0"/>
                </a:solidFill>
              </a:rPr>
              <a:t> </a:t>
            </a:r>
            <a:endParaRPr lang="fa-IR" alt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smtClean="0"/>
              <a:t>Managing a Portfolio </a:t>
            </a:r>
            <a:r>
              <a:rPr lang="en-US" smtClean="0"/>
              <a:t/>
            </a:r>
            <a:br>
              <a:rPr lang="en-US" smtClean="0"/>
            </a:br>
            <a:r>
              <a:rPr lang="en-US" sz="2800" smtClean="0">
                <a:solidFill>
                  <a:schemeClr val="tx2"/>
                </a:solidFill>
              </a:rPr>
              <a:t>The Three Horizons Model</a:t>
            </a:r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47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Long-term planning is dead!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 های مدیریت پروژه و مدیریت سبد پروژه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1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28701"/>
      </p:ext>
    </p:extLst>
  </p:cSld>
  <p:clrMapOvr>
    <a:masterClrMapping/>
  </p:clrMapOvr>
  <p:transition>
    <p:blinds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 Management Vs. Project Portfolio Management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57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 گام پیاده سازی استراتژیک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40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چرخه عمر مدیریت سبد پروژه ها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fa-IR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19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876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ابزارها و روشهای مدیریت سبد پروژه ها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63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سطوح مديريت در شركت‌هاي پروژه‌محور</a:t>
            </a:r>
            <a:r>
              <a:rPr lang="en-US" altLang="en-US" smtClean="0">
                <a:solidFill>
                  <a:srgbClr val="7030A0"/>
                </a:solidFill>
              </a:rPr>
              <a:t> 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zh-TW" sz="2800" b="1" smtClean="0"/>
              <a:t>فاز ها ی مدیریت  سبد  پروژه ها</a:t>
            </a:r>
            <a:endParaRPr lang="en-US" altLang="zh-TW" sz="2800" b="1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2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گروههای فرایندی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067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3600" smtClean="0"/>
              <a:t>ابزار های مدیریت  سبد پروژ ه ها</a:t>
            </a:r>
            <a:endParaRPr lang="en-US" altLang="en-US" sz="36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5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200" b="1" smtClean="0"/>
              <a:t>نمودار بالونی</a:t>
            </a:r>
            <a:endParaRPr lang="fa-IR" altLang="en-US" sz="3200" b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3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fa-IR" altLang="en-US" smtClean="0">
                <a:latin typeface="Tahoma" panose="020B0604030504040204" pitchFamily="34" charset="0"/>
              </a:rPr>
              <a:t>اولویت بندی</a:t>
            </a:r>
            <a:endParaRPr lang="en-US" altLang="en-US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569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انتخاب سبد پروژه‌ها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روش‌هاي انتخاب سبد پروژه‌ها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فرایند پیاده سازی مدیریت سبد پروژه</a:t>
            </a:r>
            <a:br>
              <a:rPr lang="fa-IR" smtClean="0"/>
            </a:br>
            <a:endParaRPr lang="en-US" altLang="zh-TW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/>
              <a:t>داشبوردهای مدیریت سبد پروژه ها</a:t>
            </a:r>
            <a:endParaRPr lang="en-US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7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نمونه های پیاده سازی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2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IBM Rational Portfolio Manager Solution</a:t>
            </a:r>
            <a:endParaRPr lang="en-US" altLang="en-US" sz="3200" i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9163"/>
      </p:ext>
    </p:extLst>
  </p:cSld>
  <p:clrMapOvr>
    <a:masterClrMapping/>
  </p:clrMapOvr>
  <p:transition advTm="6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Accessing Portfolio Optimization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49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توسعه دانش و مهارت </a:t>
            </a:r>
            <a:br>
              <a:rPr lang="fa-IR" smtClean="0">
                <a:cs typeface="B Titr" panose="00000700000000000000" pitchFamily="2" charset="-78"/>
              </a:rPr>
            </a:br>
            <a:r>
              <a:rPr lang="fa-IR" smtClean="0">
                <a:cs typeface="B Titr" panose="00000700000000000000" pitchFamily="2" charset="-78"/>
              </a:rPr>
              <a:t>مدیریت پروژه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27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Portfolio Optimization Screen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79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>
                <a:cs typeface="B Titr" panose="00000700000000000000" pitchFamily="2" charset="-78"/>
              </a:rPr>
              <a:t>نتیجه گیری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862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جمع بندی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4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مراجع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309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مراجع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77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4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ارتباط با ما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57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آمار و ارقامي در رابطه با مديريت پروژه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9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راهنماهای مختلف مدیریت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05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72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新細明體</vt:lpstr>
      <vt:lpstr>Arial</vt:lpstr>
      <vt:lpstr>B Titr</vt:lpstr>
      <vt:lpstr>Calibri</vt:lpstr>
      <vt:lpstr>Calibri Light</vt:lpstr>
      <vt:lpstr>Tahoma</vt:lpstr>
      <vt:lpstr>Times New Roman</vt:lpstr>
      <vt:lpstr>Office Theme</vt:lpstr>
      <vt:lpstr>از مدیریت پروژه تا مدیریت سبد پروژه ها  دکتر مهدی روانشادنیا دانشیار-عضو هیات علمی دانشگاه</vt:lpstr>
      <vt:lpstr>عناوین</vt:lpstr>
      <vt:lpstr>مدیریت پروژه</vt:lpstr>
      <vt:lpstr>مدیریت پروژه</vt:lpstr>
      <vt:lpstr>PowerPoint Presentation</vt:lpstr>
      <vt:lpstr>گروههای فرایندی</vt:lpstr>
      <vt:lpstr>توسعه دانش و مهارت  مدیریت پروژه</vt:lpstr>
      <vt:lpstr>آمار و ارقامي در رابطه با مديريت پروژه</vt:lpstr>
      <vt:lpstr>راهنماهای مختلف مدیریت پروژه</vt:lpstr>
      <vt:lpstr>روند تکاملی PMBOK</vt:lpstr>
      <vt:lpstr>تغییرات در تعداد فرایندها</vt:lpstr>
      <vt:lpstr>Growth in PMP Certification, 1993-2006</vt:lpstr>
      <vt:lpstr>محدودیت های مدیریت پروژه</vt:lpstr>
      <vt:lpstr>اشکال در نحوه انتخاب پروژه ها-نوبت پرتاب شماست؟!</vt:lpstr>
      <vt:lpstr>استاتیک بودن محدوده</vt:lpstr>
      <vt:lpstr>دو نوع موفقیت</vt:lpstr>
      <vt:lpstr>عناصر موفقیت پروژه</vt:lpstr>
      <vt:lpstr>سه پرسش هارتمن</vt:lpstr>
      <vt:lpstr>سه شرط موفقیت مدیریت پروژه - مولرمن</vt:lpstr>
      <vt:lpstr>تغییرات در فضای کار پروژه ای</vt:lpstr>
      <vt:lpstr>فضای حرفه ای مهندسی در آینده</vt:lpstr>
      <vt:lpstr>رویکردهای مدیریتی آینده</vt:lpstr>
      <vt:lpstr>مشكلات مديريت شركت‌هاي چند پروژه‌اي (Elonen, 2003)</vt:lpstr>
      <vt:lpstr>ابر روندهای صنعت ساخت</vt:lpstr>
      <vt:lpstr>تغییر در فضای مدیریت پروژه ها حرکت به سمت مدیریت استراتژیک پروژه</vt:lpstr>
      <vt:lpstr>سلسله مراتب نیازهای مشتری</vt:lpstr>
      <vt:lpstr>تعریف پروژه با دیدگاه مدیریت پروژه محور (رودنی ترنر)</vt:lpstr>
      <vt:lpstr>انواع پروژه از دیدگاه میزان منحصر به فرد بودن</vt:lpstr>
      <vt:lpstr>سطوح مدیریت پروژه</vt:lpstr>
      <vt:lpstr>چهار سبک رهبری</vt:lpstr>
      <vt:lpstr>سطوح سازمانی پروژه ها</vt:lpstr>
      <vt:lpstr>توجه روزافزون به مديريت سبد پروژه‌ها</vt:lpstr>
      <vt:lpstr>IPMA </vt:lpstr>
      <vt:lpstr>گواهی نامه های اعطایی</vt:lpstr>
      <vt:lpstr>مدارک حرفه‌ای مؤسسه مدیریت پروژه</vt:lpstr>
      <vt:lpstr>حوزه تمرکز استانداردهای مدیریت پروژه</vt:lpstr>
      <vt:lpstr>حاکمیت پروژه</vt:lpstr>
      <vt:lpstr>حاکمیت پروژه چیست؟</vt:lpstr>
      <vt:lpstr>اجزای حاکمیت شرکت</vt:lpstr>
      <vt:lpstr>دو مکتب حاکمیتی</vt:lpstr>
      <vt:lpstr>سه سطح حاکمیت شرکت ها</vt:lpstr>
      <vt:lpstr>سه سازمان درگیر در پروژه</vt:lpstr>
      <vt:lpstr>مدیریت سبد پروژه</vt:lpstr>
      <vt:lpstr>چرا مدیریت استراتژیک پروژه؟</vt:lpstr>
      <vt:lpstr>چرا پروژه ها به وجود می آیند؟</vt:lpstr>
      <vt:lpstr>مدیریت سبد پروژه ها چیست؟ </vt:lpstr>
      <vt:lpstr>منافع مدیریت سبد پروژه ها</vt:lpstr>
      <vt:lpstr>ضرورت متنوع‌سازي فعاليت‌ها(Chandra, 2002) </vt:lpstr>
      <vt:lpstr>Managing a Portfolio  The Three Horizons Model</vt:lpstr>
      <vt:lpstr>Long-term planning is dead!</vt:lpstr>
      <vt:lpstr>تفاوت های مدیریت پروژه و مدیریت سبد پروژه ها</vt:lpstr>
      <vt:lpstr>PowerPoint Presentation</vt:lpstr>
      <vt:lpstr>Project Management Vs. Project Portfolio Management</vt:lpstr>
      <vt:lpstr>سه گام پیاده سازی استراتژیک</vt:lpstr>
      <vt:lpstr>چرخه عمر مدیریت سبد پروژه ها </vt:lpstr>
      <vt:lpstr>PowerPoint Presentation</vt:lpstr>
      <vt:lpstr>ابزارها و روشهای مدیریت سبد پروژه ها</vt:lpstr>
      <vt:lpstr>سطوح مديريت در شركت‌هاي پروژه‌محور </vt:lpstr>
      <vt:lpstr>فاز ها ی مدیریت  سبد  پروژه ها</vt:lpstr>
      <vt:lpstr>ابزار های مدیریت  سبد پروژ ه ها</vt:lpstr>
      <vt:lpstr>نمودار بالونی</vt:lpstr>
      <vt:lpstr>اولویت بندی</vt:lpstr>
      <vt:lpstr>انتخاب سبد پروژه‌ها</vt:lpstr>
      <vt:lpstr>روش‌هاي انتخاب سبد پروژه‌ها</vt:lpstr>
      <vt:lpstr>فرایند پیاده سازی مدیریت سبد پروژه </vt:lpstr>
      <vt:lpstr>داشبوردهای مدیریت سبد پروژه ها</vt:lpstr>
      <vt:lpstr>نمونه های پیاده سازی</vt:lpstr>
      <vt:lpstr>IBM Rational Portfolio Manager Solution</vt:lpstr>
      <vt:lpstr>Accessing Portfolio Optimization</vt:lpstr>
      <vt:lpstr>Portfolio Optimization Screen</vt:lpstr>
      <vt:lpstr>نتیجه گیری</vt:lpstr>
      <vt:lpstr>جمع بندی</vt:lpstr>
      <vt:lpstr>مراجع</vt:lpstr>
      <vt:lpstr>مراجع</vt:lpstr>
      <vt:lpstr>PowerPoint Presentation</vt:lpstr>
      <vt:lpstr>ارتباط با ما</vt:lpstr>
    </vt:vector>
  </TitlesOfParts>
  <Company>SolarSys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از مدیریت پروژه تا مدیریت سبد پروژه ها  دکتر مهدی روانشادنیا دانشیار-عضو هیات علمی دانشگاه</dc:title>
  <dc:creator>ArmanSara</dc:creator>
  <cp:lastModifiedBy>ArmanSara</cp:lastModifiedBy>
  <cp:revision>1</cp:revision>
  <dcterms:created xsi:type="dcterms:W3CDTF">2020-01-22T05:48:12Z</dcterms:created>
  <dcterms:modified xsi:type="dcterms:W3CDTF">2020-01-22T05:48:12Z</dcterms:modified>
</cp:coreProperties>
</file>