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A929-F375-4A24-ADB4-443AFADD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0FC08D-CAAC-4FC9-9959-181A6218F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EE95F-03EE-41F7-8387-DC3F3E795777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FBE09-8A4B-41D5-B5CD-D43A1FB1C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18A173-14C0-4887-AEBA-6F26B9B36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A8A4-5038-425B-91E2-03E58AE30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32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FBB400-CEFE-4CDF-8EF9-C1E16767B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9890C1-0848-4DD3-AEE9-E8592F3EA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C092C-9C7C-4D2F-8D5C-6C1ED1129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EE95F-03EE-41F7-8387-DC3F3E795777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36288-C938-4A4B-AB67-35472E7C4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28363-BBAF-4EF9-8498-812C904FF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7A8A4-5038-425B-91E2-03E58AE30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4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C407AC-E009-4795-B9D3-CADC41F41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>
                <a:solidFill>
                  <a:schemeClr val="tx2"/>
                </a:solidFill>
                <a:cs typeface="B Titr" panose="00000700000000000000" pitchFamily="2" charset="-78"/>
              </a:rPr>
              <a:t>جانمايي عناصر كارگاه</a:t>
            </a:r>
            <a:endParaRPr lang="en-US" altLang="en-US">
              <a:solidFill>
                <a:schemeClr val="tx2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A9778A-AF27-48A8-B87A-08D59DAB36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23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D71405-35D2-42F0-86B6-4FCBCE2B8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28C7E5-CCEA-432A-9455-FDBC645E58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92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F567F0-5B1D-4271-8539-37D826188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4766B1-908B-4FDB-8C7D-550ED85C0F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22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00FC8B-921C-48F4-8A10-77DA0924F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z="5400">
                <a:cs typeface="B Titr" panose="00000700000000000000" pitchFamily="2" charset="-78"/>
              </a:rPr>
              <a:t>عناصر كارگاه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CE1870-D0C2-4282-A757-F02CAEA65C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92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2EC146-62E3-48D2-8CA8-0B255AEF9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ACC8DF-8A06-45D3-BE36-02684BE230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02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364764-FD62-413F-9B8C-EAF77EA0D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91C8E3-3156-4DD9-8D92-4B77ECEA45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13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D752D9-D8CD-4B84-8A59-229CD5776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/>
              <a:t>عناصر موقت كارگاه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6047B5-4E04-455A-ACF4-3E619B518F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65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C5FCFA-B586-40FB-A558-6921C12FA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81B2F-58C8-4052-974E-9B187A632D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19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C34403-4A72-4590-A171-E530D3C60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خصوصیات کلی عناصر موقت کارگاهی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8D4E8-CA69-48BB-81EF-89D6965CB0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38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F11FE5-5438-4A52-9EC2-DF393B91C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>
                <a:solidFill>
                  <a:schemeClr val="tx2"/>
                </a:solidFill>
                <a:cs typeface="B Titr" panose="00000700000000000000" pitchFamily="2" charset="-78"/>
              </a:rPr>
              <a:t>روش جانمايي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50A711-E78C-4642-886A-740B87F505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62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DB98CB-0E1C-4294-B33E-5D1C5F952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اهداف نهایی یک چیدمان بهینه</a:t>
            </a:r>
            <a:br>
              <a:rPr lang="en-US"/>
            </a:b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44042-D6D7-448F-9424-25DEE70D0F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35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55E25A-4873-4FE7-AAC1-DCE07872B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/>
              <a:t>فهرست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FB0661-22E4-4470-95DA-BE60E6C15B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99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27A5DA-D52B-4A03-89F7-71A4F458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روشهای غیر علمی و رایج جانمايي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2247CB-97DF-4CA9-9397-98F9054CA0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20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AFC4C1-A5DE-4295-9895-A1BD10804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خروجي جانمايي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925424-D018-4101-9AD9-725CE34E1C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68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950ECF-F628-4661-8679-846BAA06D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fa-IR">
                <a:latin typeface="Arial" pitchFamily="34" charset="0"/>
              </a:rPr>
              <a:t>مراحل انجام چیدمان سایت</a:t>
            </a:r>
            <a:endParaRPr lang="fa-IR" dirty="0">
              <a:latin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8558F3-4C93-4A8D-9647-9452628352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72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16F99D-9371-4A6F-930F-392BF222E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fa-IR">
                <a:latin typeface="Arial" pitchFamily="34" charset="0"/>
              </a:rPr>
              <a:t>مراحل انجام چیدمان سایت</a:t>
            </a:r>
            <a:endParaRPr lang="fa-IR" dirty="0">
              <a:latin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1B7C3-E639-4F7A-BB08-5521550E22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32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8CC0ED-D585-4B4B-A038-E141B217C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fa-IR">
                <a:latin typeface="Arial" pitchFamily="34" charset="0"/>
              </a:rPr>
              <a:t>اطلاعات مورد نیاز</a:t>
            </a:r>
            <a:endParaRPr lang="en-US" dirty="0">
              <a:latin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0973EC-3DA2-4C08-87FD-2EA9637482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06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6C351D-A17E-4659-A1C9-EB4FEABBF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>
                <a:latin typeface="Arial" pitchFamily="34" charset="0"/>
              </a:rPr>
              <a:t>اطلاعات مورد نیاز (2)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F03A15-A9D0-4EF5-8B52-795DEE2D64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12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BCFC05-11BC-49FC-BFE6-88C5D4753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>
                <a:latin typeface="Arial" pitchFamily="34" charset="0"/>
              </a:rPr>
              <a:t>اطلاعات مورد نیاز (3)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7754E8-2ED6-4E67-9179-3E5A22DE8B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69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A85B84-E0ED-46B3-9896-E91C1A568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>
                <a:latin typeface="Arial" pitchFamily="34" charset="0"/>
              </a:rPr>
              <a:t>اطلاعات مورد نیاز (4)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43688E-8659-4FBD-980D-268AC6F89B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60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54DB27-26D7-4D6E-AE02-375850919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06D2E1-D235-4448-B555-0633450BFF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91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4D2810-ECDE-4097-AD42-F27B9327A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8885C-23A2-49AE-890C-2820BA5AF1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99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6B7186-4886-482D-9547-6FD139D64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a-IR" altLang="en-US" sz="3800">
              <a:cs typeface="Titr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F528BC-E69D-4988-936B-16AFAC1210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65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2840E0-1562-42E2-8F1A-EE399727D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731635-B39C-4EA2-B932-3C46A1A235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47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6EF651-AAAF-4A47-B66F-7462D5D2E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z="3600">
                <a:solidFill>
                  <a:schemeClr val="tx2"/>
                </a:solidFill>
              </a:rPr>
              <a:t>مشکلات اجرایی روشهای غیر علمی و رایج فعلی</a:t>
            </a:r>
            <a:endParaRPr lang="en-US" altLang="en-US" sz="360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8689CD-9BD7-4770-9E97-D24B2DF127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51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B49D5D-237F-4A8B-A75A-17C3CB076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>
                <a:solidFill>
                  <a:schemeClr val="tx2"/>
                </a:solidFill>
                <a:cs typeface="B Titr" panose="00000700000000000000" pitchFamily="2" charset="-78"/>
              </a:rPr>
              <a:t>جانمايي بهينه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83799-822B-4440-AB46-E47DBC5C35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95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8B0A88-7B89-4B4B-AD38-41AF1CFDC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مشکلات بهينه‌سازي چیدمان عناصر کارگاه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47E47C-79D3-41FC-A3FA-610B08695D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806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6506FC-AFF7-400A-8791-411061999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دیدگاههای مختلف به مسئله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8B750F-0B23-400C-AB52-AAFE517600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702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9ED3C4-2426-4C55-BA54-2D7C700FE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اشكال كارگاه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99D851-548B-42F3-A6F6-7D238689F5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268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1A4C5C-F920-4B25-8F32-0F7954C5C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2FF719-18FE-458D-BAAC-E32278A42F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37676"/>
      </p:ext>
    </p:extLst>
  </p:cSld>
  <p:clrMapOvr>
    <a:masterClrMapping/>
  </p:clrMapOvr>
  <p:transition>
    <p:newsfla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26113E-AD7A-4943-A536-32F58BBAC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fa-IR">
                <a:latin typeface="Arial" pitchFamily="34" charset="0"/>
              </a:rPr>
              <a:t>تابع هدف</a:t>
            </a:r>
            <a:endParaRPr lang="fa-IR" dirty="0">
              <a:latin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8B8BB0-4D2E-44C2-A2EB-5286AC52AF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63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6FED42-55BD-44B3-9B8A-D71859015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روش‌هاي بهينه‌سازي جانمايي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E3C867-8D24-4239-B7B2-32BCA8C990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581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C247D5-4576-4F04-8155-325024E06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354EAB-6B97-43EC-AB21-75FCECA930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18759"/>
      </p:ext>
    </p:extLst>
  </p:cSld>
  <p:clrMapOvr>
    <a:masterClrMapping/>
  </p:clrMapOvr>
  <p:transition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736B31-C532-4739-A2CC-4C9E203C3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54D03-C4E7-46B4-95A2-306897B1BE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6434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619A50-793D-4357-A6C8-A7B925664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B7F81-1B88-4DED-B4B5-71FF86662D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03364"/>
      </p:ext>
    </p:extLst>
  </p:cSld>
  <p:clrMapOvr>
    <a:masterClrMapping/>
  </p:clrMapOvr>
  <p:transition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BFC26B-612B-4D42-81B0-6F8257FD7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>
                <a:cs typeface="B Titr" panose="00000700000000000000" pitchFamily="2" charset="-78"/>
              </a:rPr>
              <a:t>كاربرد الگوريتم ژنتيك در بهينه‌سازي جانمايي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4F61F5-53B7-49A4-B690-064FF933AB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35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2EE1FB-044A-4332-875E-952203431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a-IR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830B96-FF9E-4CBF-83C0-3DDDE08DE3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944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07B731-E4AF-41AF-8903-145DABC31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21D27-2480-4525-A909-B80A600B00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52572"/>
      </p:ext>
    </p:extLst>
  </p:cSld>
  <p:clrMapOvr>
    <a:masterClrMapping/>
  </p:clrMapOvr>
  <p:transition>
    <p:split orient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9CE8A7-91AF-4E9F-BF52-BF34F1D00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63878D-7777-45DA-9928-C869D9908C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07520"/>
      </p:ext>
    </p:extLst>
  </p:cSld>
  <p:clrMapOvr>
    <a:masterClrMapping/>
  </p:clrMapOvr>
  <p:transition>
    <p:wheel spokes="8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31B1EA-0573-4DE9-AF3F-DBE55A853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0E22BF-2D61-4193-A167-F651BF10B8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00065"/>
      </p:ext>
    </p:extLst>
  </p:cSld>
  <p:clrMapOvr>
    <a:masterClrMapping/>
  </p:clrMapOvr>
  <p:transition>
    <p:newsfla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B081E2-7840-443A-A51C-C908C111D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661B27-583E-4E0A-B55F-D59061FB5D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52549"/>
      </p:ext>
    </p:extLst>
  </p:cSld>
  <p:clrMapOvr>
    <a:masterClrMapping/>
  </p:clrMapOvr>
  <p:transition>
    <p:cover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EDDA08-7D4B-4350-8EDA-91AB33FA8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4AB282-8377-4AF1-B432-B535761D30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94466"/>
      </p:ext>
    </p:extLst>
  </p:cSld>
  <p:clrMapOvr>
    <a:masterClrMapping/>
  </p:clrMapOvr>
  <p:transition>
    <p:strips dir="r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312D85-2D85-4B6F-9654-B6079FE5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DDB87C-8724-43EF-BC55-5E5887D20D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55672"/>
      </p:ext>
    </p:extLst>
  </p:cSld>
  <p:clrMapOvr>
    <a:masterClrMapping/>
  </p:clrMapOvr>
  <p:transition>
    <p:comb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D42345-972E-4993-855E-96576B0CA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050057-CD45-4D1B-A09E-59BE15A42E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73209"/>
      </p:ext>
    </p:extLst>
  </p:cSld>
  <p:clrMapOvr>
    <a:masterClrMapping/>
  </p:clrMapOvr>
  <p:transition>
    <p:check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A27082-2895-4DF5-AED9-B34965457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9211C3-11B9-43B3-AF07-2B728BB9E3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855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71479E-0C33-4AB6-AFDA-38336729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928DF8-E016-4E39-B05A-05F6516C0E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53278"/>
      </p:ext>
    </p:extLst>
  </p:cSld>
  <p:clrMapOvr>
    <a:masterClrMapping/>
  </p:clrMapOvr>
  <p:transition>
    <p:cut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14AD50-9810-42A5-B59C-6405A5C1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37EDA5-6D07-442B-9EE8-CCC8F320CA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990"/>
      </p:ext>
    </p:extLst>
  </p:cSld>
  <p:clrMapOvr>
    <a:masterClrMapping/>
  </p:clrMapOvr>
  <p:transition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2DECF5-2512-452A-803B-4B0AD549D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5542D4-315A-44CF-B8A1-9E10837328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5451"/>
      </p:ext>
    </p:extLst>
  </p:cSld>
  <p:clrMapOvr>
    <a:masterClrMapping/>
  </p:clrMapOvr>
  <p:transition>
    <p:split orient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98F42D-42BD-43FB-873C-D381E00B9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60B827-6A75-48C1-A905-B8C7968688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69677"/>
      </p:ext>
    </p:extLst>
  </p:cSld>
  <p:clrMapOvr>
    <a:masterClrMapping/>
  </p:clrMapOvr>
  <p:transition>
    <p:split orient="vert" dir="in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9C4395-596C-44C3-A390-2818CD82C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85E941-88EA-4689-AA24-E929E96BFE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6670"/>
      </p:ext>
    </p:extLst>
  </p:cSld>
  <p:clrMapOvr>
    <a:masterClrMapping/>
  </p:clrMapOvr>
  <p:transition>
    <p:split dir="in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BC32E9-CFE0-48EE-91A4-9BA2FF3C9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4A28C2-5D56-4E3E-BF51-390A139A4A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78755"/>
      </p:ext>
    </p:extLst>
  </p:cSld>
  <p:clrMapOvr>
    <a:masterClrMapping/>
  </p:clrMapOvr>
  <p:transition>
    <p:push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C41ABD-4BD5-42C9-B29A-3EE1C0350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7C5FCC-666C-44C7-AECF-FAAE3089CF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45363"/>
      </p:ext>
    </p:extLst>
  </p:cSld>
  <p:clrMapOvr>
    <a:masterClrMapping/>
  </p:clrMapOvr>
  <p:transition>
    <p:zoom dir="in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C2B1C9-AE9E-49A8-A918-868BC7DC0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AD8F2-9CD7-4BF7-A49B-FB1126A9C7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02225"/>
      </p:ext>
    </p:extLst>
  </p:cSld>
  <p:clrMapOvr>
    <a:masterClrMapping/>
  </p:clrMapOvr>
  <p:transition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BA7EFA-2E92-4732-9F7A-104BABCC3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AB5E79-748D-4F7A-87F8-733B47D603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00667"/>
      </p:ext>
    </p:extLst>
  </p:cSld>
  <p:clrMapOvr>
    <a:masterClrMapping/>
  </p:clrMapOvr>
  <p:transition>
    <p:strips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4AF4F6-6FE9-4115-A687-630E03B7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809F7-7463-4A81-9484-1031C58693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98568"/>
      </p:ext>
    </p:extLst>
  </p:cSld>
  <p:clrMapOvr>
    <a:masterClrMapping/>
  </p:clrMapOvr>
  <p:transition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56A684-CD16-45A0-81EE-9EDAC8053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fa-IR" altLang="en-US">
                <a:latin typeface="Arial" panose="020B0604020202020204" pitchFamily="34" charset="0"/>
              </a:rPr>
              <a:t>تاثیرات یک جانمايي مناسب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14CCD5-88CE-4E4E-B864-FF97CB7C2F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7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8A92C6-610B-4D2E-BC2C-F3367B83C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28D685-49B9-4EB5-9565-B4C284EA01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82691"/>
      </p:ext>
    </p:extLst>
  </p:cSld>
  <p:clrMapOvr>
    <a:masterClrMapping/>
  </p:clrMapOvr>
  <p:transition>
    <p:wheel spokes="3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8A15FC-CA7B-44E6-8F89-33EF1D002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CDD77-E955-49C8-BC28-94A8399513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6395"/>
      </p:ext>
    </p:extLst>
  </p:cSld>
  <p:clrMapOvr>
    <a:masterClrMapping/>
  </p:clrMapOvr>
  <p:transition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770E9C-3CBD-4B80-848E-DAF289786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DE535B-3BC5-4E7F-9EF6-65E0FE5FDD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14158"/>
      </p:ext>
    </p:extLst>
  </p:cSld>
  <p:clrMapOvr>
    <a:masterClrMapping/>
  </p:clrMapOvr>
  <p:transition>
    <p:circl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E25F74-7C0A-44C0-9005-BCA69763A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8F538C-4714-40AE-9D6A-06A8B9CB2E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18803"/>
      </p:ext>
    </p:extLst>
  </p:cSld>
  <p:clrMapOvr>
    <a:masterClrMapping/>
  </p:clrMapOvr>
  <p:transition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1EAC68-A0F6-4E17-9678-08DB05515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64DF28-B4B7-44CB-BA34-0544255D1C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01417"/>
      </p:ext>
    </p:extLst>
  </p:cSld>
  <p:clrMapOvr>
    <a:masterClrMapping/>
  </p:clrMapOvr>
  <p:transition>
    <p:cover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884EA5-4D7F-4838-851B-9A5F12D8E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FE1AA8-660B-45D3-A247-CE367B88E4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59189"/>
      </p:ext>
    </p:extLst>
  </p:cSld>
  <p:clrMapOvr>
    <a:masterClrMapping/>
  </p:clrMapOvr>
  <p:transition>
    <p:dissolv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F28F32-A895-46B6-A685-F2F47730B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53D0AB-0824-41C1-BEF6-7942A1E114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70025"/>
      </p:ext>
    </p:extLst>
  </p:cSld>
  <p:clrMapOvr>
    <a:masterClrMapping/>
  </p:clrMapOvr>
  <p:transition>
    <p:newsflash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B70A19-D149-4995-8F3E-218F0436D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D1255-9DFF-4656-8501-84A4AEC4C6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344"/>
      </p:ext>
    </p:extLst>
  </p:cSld>
  <p:clrMapOvr>
    <a:masterClrMapping/>
  </p:clrMapOvr>
  <p:transition>
    <p:cut thruBlk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29E9D0-50C5-48E7-AA65-194F7490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4675E8-346E-492E-8018-7222C90A92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16765"/>
      </p:ext>
    </p:extLst>
  </p:cSld>
  <p:clrMapOvr>
    <a:masterClrMapping/>
  </p:clrMapOvr>
  <p:transition>
    <p:diamond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D80E76-2DFC-4506-A81D-7A1B41EE0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>
                <a:solidFill>
                  <a:schemeClr val="tx2"/>
                </a:solidFill>
                <a:cs typeface="B Titr" panose="00000700000000000000" pitchFamily="2" charset="-78"/>
              </a:rPr>
              <a:t>جانمايي تاور كرين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CF9063-5139-42B0-891D-B038A08FF7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71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D8F335-972A-4B71-9ABA-43E548E44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z="3800" b="1">
                <a:ea typeface="Titr" pitchFamily="2" charset="-78"/>
                <a:cs typeface="B Titr" panose="00000700000000000000" pitchFamily="2" charset="-78"/>
              </a:rPr>
              <a:t>عوامل موثر بر جانمايي</a:t>
            </a:r>
            <a:endParaRPr lang="en-US" altLang="en-US" sz="3800" b="1">
              <a:ea typeface="Titr" pitchFamily="2" charset="-78"/>
              <a:cs typeface="B Titr" panose="000007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66CD4-777F-4D15-9DCF-866205B975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773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C0CFAB-103A-48F4-A051-96B16FEFF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DB3C7A-5CDB-4DB9-8B33-C88D2B595B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400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7E95C2-91FA-4938-AC4D-DEF76D165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88545C-A9A6-4D97-B34B-8156B126D5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015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25FFB1-030A-4CCE-A65E-4A6B822D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B519B6-6A35-432C-9FDA-37D5EB5E17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745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0C3B6E-3CB1-44AB-BFA4-AC1023EBB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A5E68E-29C8-4C49-8224-2B809F3E6B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644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105659-2C6D-4BD9-BF94-A7F231F18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9455C9-2B29-4A36-82EF-A39BCB38C9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764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FDC048-9C18-4CC9-B7EB-AFD1B7FF1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CF615-E2A8-410D-B1DD-5E0ED3D947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02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1854CB-BA6A-4F3F-9CB6-072B01F33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D8D299-45E0-41B8-A098-BCFC6EDE53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095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9BA220-D342-4DB1-8E2B-98AA3F0FD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AC7182-7764-4639-873C-D0DC534CB8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926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B7ED2E-0566-470E-9FE6-156BA9271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FA4C67-7B85-4292-A302-FCE9A041B1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067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DB7CC4-A6F9-42F4-AD21-31D3F6F31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A2430B-21A7-4A91-83A4-550A74F9C8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08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D655A5-C0DD-418E-A3F4-08A1F1A57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276937-A5CB-495B-B967-A718FE2C2B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206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88E9BE-7335-4119-AC09-EFF27F13A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chemeClr val="folHlin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LOCATION OPTIMIZATION FOR A GROUP OF TOWER CRANES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D2739-D644-4EE5-B5A8-12D3464B59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065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984880-8D94-4981-ABAF-486B1F18E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1" eaLnBrk="1" hangingPunct="1"/>
            <a:r>
              <a:rPr lang="fa-IR" altLang="en-US" sz="3200" b="1">
                <a:solidFill>
                  <a:schemeClr val="folHlink"/>
                </a:solidFill>
              </a:rPr>
              <a:t>مع</a:t>
            </a:r>
            <a:r>
              <a:rPr lang="ar-SA" altLang="en-US" sz="3200" b="1">
                <a:solidFill>
                  <a:schemeClr val="folHlink"/>
                </a:solidFill>
              </a:rPr>
              <a:t>ي</a:t>
            </a:r>
            <a:r>
              <a:rPr lang="fa-IR" altLang="en-US" sz="3200" b="1">
                <a:solidFill>
                  <a:schemeClr val="folHlink"/>
                </a:solidFill>
              </a:rPr>
              <a:t>ارهای استقرار</a:t>
            </a:r>
            <a:r>
              <a:rPr lang="en-US" altLang="en-US" sz="3200" b="1">
                <a:solidFill>
                  <a:schemeClr val="folHlink"/>
                </a:solidFill>
                <a:latin typeface="Courier New" panose="02070309020205020404" pitchFamily="49" charset="0"/>
              </a:rPr>
              <a:t>LOCATION CRITERIA</a:t>
            </a:r>
            <a:r>
              <a:rPr lang="en-US" altLang="en-US" sz="3200" b="1">
                <a:solidFill>
                  <a:schemeClr val="folHlink"/>
                </a:solidFill>
              </a:rPr>
              <a:t>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B4A59-05A6-4B72-A3CE-F68C0A4BDA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987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FF3DB4-C428-428D-ABC8-109FF3A4B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1" eaLnBrk="1" hangingPunct="1"/>
            <a:r>
              <a:rPr lang="fa-IR" altLang="en-US" sz="4000" b="1">
                <a:solidFill>
                  <a:schemeClr val="folHlink"/>
                </a:solidFill>
              </a:rPr>
              <a:t>مراحل</a:t>
            </a:r>
            <a:r>
              <a:rPr lang="fa-IR" altLang="en-US" sz="3200" b="1">
                <a:solidFill>
                  <a:schemeClr val="folHlink"/>
                </a:solidFill>
              </a:rPr>
              <a:t> </a:t>
            </a:r>
            <a:r>
              <a:rPr lang="en-US" altLang="en-US" sz="3200" b="1">
                <a:solidFill>
                  <a:schemeClr val="folHlink"/>
                </a:solidFill>
                <a:latin typeface="Courier New" panose="02070309020205020404" pitchFamily="49" charset="0"/>
              </a:rPr>
              <a:t>Sub models</a:t>
            </a:r>
            <a:r>
              <a:rPr lang="en-US" altLang="en-US" sz="3200" b="1"/>
              <a:t>                                   </a:t>
            </a:r>
            <a:r>
              <a:rPr lang="fa-IR" altLang="en-US" sz="3200" b="1"/>
              <a:t> </a:t>
            </a:r>
            <a:r>
              <a:rPr lang="en-US" altLang="en-US" sz="3200" b="1"/>
              <a:t>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ADA667-60E7-4ED8-9162-7E6C5C0B23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766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85A0A8-DDA4-4F08-B068-303039282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1" eaLnBrk="1" hangingPunct="1"/>
            <a:r>
              <a:rPr lang="fa-IR" altLang="en-US" sz="3200" b="1">
                <a:solidFill>
                  <a:schemeClr val="folHlink"/>
                </a:solidFill>
              </a:rPr>
              <a:t>ناحيه امکان پذير </a:t>
            </a:r>
            <a:r>
              <a:rPr lang="en-US" altLang="en-US" sz="3200" b="1">
                <a:solidFill>
                  <a:schemeClr val="folHlink"/>
                </a:solidFill>
                <a:latin typeface="Courier New" panose="02070309020205020404" pitchFamily="49" charset="0"/>
              </a:rPr>
              <a:t>Feasible Area</a:t>
            </a:r>
            <a:r>
              <a:rPr lang="en-US" altLang="en-US" sz="3200" b="1">
                <a:solidFill>
                  <a:schemeClr val="folHlink"/>
                </a:solidFill>
              </a:rPr>
              <a:t>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D910C6-82C9-4304-AA06-652BA614A5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901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74D10B-4B27-4E2D-990F-1AB9AF09A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a-IR" sz="4000" b="1">
                <a:solidFill>
                  <a:schemeClr val="folHlink"/>
                </a:solidFill>
              </a:rPr>
              <a:t>فاکتور های مربوط به مساحت ناحيه امکان سنجی</a:t>
            </a:r>
            <a:endParaRPr lang="en-US" sz="4000" b="1" dirty="0">
              <a:solidFill>
                <a:schemeClr val="folHlin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CB8F2-0516-4EB4-9116-48C234DC65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404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43063C-7FB4-42C9-8CDC-EEB40E1B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20E58D-8D5E-4F38-AA1E-04ADD3370A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502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3F41AE-9AEF-448D-8BA9-61F243B7E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 eaLnBrk="1" hangingPunct="1"/>
            <a:r>
              <a:rPr lang="fa-IR" altLang="en-US" sz="3600" b="1">
                <a:solidFill>
                  <a:schemeClr val="folHlink"/>
                </a:solidFill>
              </a:rPr>
              <a:t>مدل اختصاص دادن کارها</a:t>
            </a:r>
            <a:endParaRPr lang="en-US" altLang="en-US" sz="3600" b="1">
              <a:solidFill>
                <a:schemeClr val="folHlin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9C535B-9C78-4179-A209-FE9DD0876C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29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07F926-984E-4B04-BE0D-829C42D98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51E5A-0662-4EDB-B4FB-FD949024C7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771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B5FD30-FECF-419D-B526-219DA26AB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79866A-4625-4849-A71C-260239FE28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8023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341619-83E8-43BF-BADB-835AE9AFC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z="3200" b="1">
                <a:solidFill>
                  <a:schemeClr val="folHlink"/>
                </a:solidFill>
                <a:cs typeface="B Titr" panose="00000700000000000000" pitchFamily="2" charset="-78"/>
              </a:rPr>
              <a:t>مدل محل استقرار تاور کرين تک</a:t>
            </a:r>
            <a:endParaRPr lang="en-US" altLang="en-US" sz="3200" b="1">
              <a:solidFill>
                <a:schemeClr val="folHlink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B28F04-85F6-400A-B9C7-CEA2160617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99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122D7E-1A50-4C60-9BB5-C6B7BEA9B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FF1324-D4B2-4801-B74B-64B816080F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968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3C40AD-B4C4-4503-ABB9-3FFC3E6CA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b="1">
                <a:latin typeface="Courier New" panose="02070309020205020404" pitchFamily="49" charset="0"/>
                <a:cs typeface="Courier New" panose="02070309020205020404" pitchFamily="49" charset="0"/>
              </a:rPr>
              <a:t>MODEL OUTPUT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F1E632-636A-4124-8FAB-D1E9DDB5E4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711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0446A6-8419-4C0A-BCFA-D8915009C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2800" b="1">
                <a:solidFill>
                  <a:schemeClr val="folHlin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DISTRIBUTION FOR CRANE 1 AND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CE7F4-E86E-4EF5-BCED-31EC814399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208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D0A295-5020-4069-A2E9-BF6BE25A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>
                <a:solidFill>
                  <a:schemeClr val="tx2"/>
                </a:solidFill>
                <a:cs typeface="B Titr" panose="00000700000000000000" pitchFamily="2" charset="-78"/>
              </a:rPr>
              <a:t>جانمايي بچينگ پلنت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5D5BDE-B13D-4A4B-9925-017750A2D7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37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93DFCD-B342-41FD-ACC6-8DB1418F0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A6DF33-39C2-4E6F-89A2-E258EC1E1A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579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D5ACCA-5F99-4342-99C8-78B6B51FC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D4E17E-61A8-4C9D-B12E-BCDB02C29F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38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</Words>
  <Application>Microsoft Office PowerPoint</Application>
  <PresentationFormat>On-screen Show (4:3)</PresentationFormat>
  <Paragraphs>36</Paragraphs>
  <Slides>94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9" baseType="lpstr">
      <vt:lpstr>Arial</vt:lpstr>
      <vt:lpstr>Calibri</vt:lpstr>
      <vt:lpstr>Calibri Light</vt:lpstr>
      <vt:lpstr>Courier New</vt:lpstr>
      <vt:lpstr>Office Theme</vt:lpstr>
      <vt:lpstr>جانمايي عناصر كارگاه</vt:lpstr>
      <vt:lpstr>فهرست</vt:lpstr>
      <vt:lpstr>PowerPoint Presentation</vt:lpstr>
      <vt:lpstr>PowerPoint Presentation</vt:lpstr>
      <vt:lpstr>PowerPoint Presentation</vt:lpstr>
      <vt:lpstr>تاثیرات یک جانمايي مناسب</vt:lpstr>
      <vt:lpstr>عوامل موثر بر جانمايي</vt:lpstr>
      <vt:lpstr>PowerPoint Presentation</vt:lpstr>
      <vt:lpstr>PowerPoint Presentation</vt:lpstr>
      <vt:lpstr>PowerPoint Presentation</vt:lpstr>
      <vt:lpstr>PowerPoint Presentation</vt:lpstr>
      <vt:lpstr>عناصر كارگاه</vt:lpstr>
      <vt:lpstr>PowerPoint Presentation</vt:lpstr>
      <vt:lpstr>PowerPoint Presentation</vt:lpstr>
      <vt:lpstr>عناصر موقت كارگاه</vt:lpstr>
      <vt:lpstr>PowerPoint Presentation</vt:lpstr>
      <vt:lpstr>خصوصیات کلی عناصر موقت کارگاهی</vt:lpstr>
      <vt:lpstr>روش جانمايي</vt:lpstr>
      <vt:lpstr>اهداف نهایی یک چیدمان بهینه </vt:lpstr>
      <vt:lpstr>روشهای غیر علمی و رایج جانمايي</vt:lpstr>
      <vt:lpstr>خروجي جانمايي</vt:lpstr>
      <vt:lpstr>مراحل انجام چیدمان سایت</vt:lpstr>
      <vt:lpstr>مراحل انجام چیدمان سایت</vt:lpstr>
      <vt:lpstr>اطلاعات مورد نیاز</vt:lpstr>
      <vt:lpstr>اطلاعات مورد نیاز (2)</vt:lpstr>
      <vt:lpstr>اطلاعات مورد نیاز (3)</vt:lpstr>
      <vt:lpstr>اطلاعات مورد نیاز (4)</vt:lpstr>
      <vt:lpstr>PowerPoint Presentation</vt:lpstr>
      <vt:lpstr>PowerPoint Presentation</vt:lpstr>
      <vt:lpstr>PowerPoint Presentation</vt:lpstr>
      <vt:lpstr>مشکلات اجرایی روشهای غیر علمی و رایج فعلی</vt:lpstr>
      <vt:lpstr>جانمايي بهينه</vt:lpstr>
      <vt:lpstr>مشکلات بهينه‌سازي چیدمان عناصر کارگاه</vt:lpstr>
      <vt:lpstr>دیدگاههای مختلف به مسئله</vt:lpstr>
      <vt:lpstr>اشكال كارگاه</vt:lpstr>
      <vt:lpstr>PowerPoint Presentation</vt:lpstr>
      <vt:lpstr>تابع هدف</vt:lpstr>
      <vt:lpstr>روش‌هاي بهينه‌سازي جانمايي</vt:lpstr>
      <vt:lpstr>PowerPoint Presentation</vt:lpstr>
      <vt:lpstr>PowerPoint Presentation</vt:lpstr>
      <vt:lpstr>كاربرد الگوريتم ژنتيك در بهينه‌سازي جانمايي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جانمايي تاور كرين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LOCATION OPTIMIZATION FOR A GROUP OF TOWER CRANES</vt:lpstr>
      <vt:lpstr>معيارهای استقرارLOCATION CRITERIA            </vt:lpstr>
      <vt:lpstr>مراحل Sub models                                       </vt:lpstr>
      <vt:lpstr>ناحيه امکان پذير Feasible Area                      </vt:lpstr>
      <vt:lpstr>فاکتور های مربوط به مساحت ناحيه امکان سنجی</vt:lpstr>
      <vt:lpstr>PowerPoint Presentation</vt:lpstr>
      <vt:lpstr>مدل اختصاص دادن کارها</vt:lpstr>
      <vt:lpstr>PowerPoint Presentation</vt:lpstr>
      <vt:lpstr>PowerPoint Presentation</vt:lpstr>
      <vt:lpstr>مدل محل استقرار تاور کرين تک</vt:lpstr>
      <vt:lpstr>MODEL OUTPUT</vt:lpstr>
      <vt:lpstr>DISTRIBUTION FOR CRANE 1 AND 2</vt:lpstr>
      <vt:lpstr>جانمايي بچينگ پلنت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جانمايي عناصر كارگاه</dc:title>
  <dc:creator>Mehdi R</dc:creator>
  <cp:lastModifiedBy>Mehdi R</cp:lastModifiedBy>
  <cp:revision>1</cp:revision>
  <dcterms:created xsi:type="dcterms:W3CDTF">2020-05-26T12:43:34Z</dcterms:created>
  <dcterms:modified xsi:type="dcterms:W3CDTF">2020-05-26T12:43:34Z</dcterms:modified>
</cp:coreProperties>
</file>