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8EAF-963D-4166-85E6-0BBCD4987F11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04F9-CBDF-4527-B2CA-3E560BA1D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7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98EAF-963D-4166-85E6-0BBCD4987F11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004F9-CBDF-4527-B2CA-3E560BA1D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استراتژیک پروژه</a:t>
            </a:r>
            <a:br>
              <a:rPr lang="fa-IR" smtClean="0"/>
            </a:br>
            <a:r>
              <a:rPr lang="fa-IR" smtClean="0"/>
              <a:t>بخش ششم: مدیریت استراتژیک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5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پورتفولیو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548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پورتفولیو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54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ريسک هاي سبد سرمايه گذاري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202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سلسله مراتب ریسک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75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664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mtClean="0">
                <a:cs typeface="B Titr" panose="00000700000000000000" pitchFamily="2" charset="-78"/>
              </a:rPr>
              <a:t>مدیریت سبد پروژه ها چیست؟</a:t>
            </a:r>
            <a:r>
              <a:rPr lang="en-US" altLang="en-US" smtClean="0">
                <a:cs typeface="B Titr" panose="00000700000000000000" pitchFamily="2" charset="-78"/>
              </a:rPr>
              <a:t/>
            </a:r>
            <a:br>
              <a:rPr lang="en-US" altLang="en-US" smtClean="0">
                <a:cs typeface="B Titr" panose="00000700000000000000" pitchFamily="2" charset="-78"/>
              </a:rPr>
            </a:br>
            <a:endParaRPr lang="en-US" altLang="en-US" dirty="0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31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95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smtClean="0">
                <a:cs typeface="B Nazanin" panose="00000400000000000000" pitchFamily="2" charset="-78"/>
              </a:rPr>
              <a:t>چرا مدیریت سبد پروژه ها مهم است؟</a:t>
            </a:r>
            <a:endParaRPr lang="en-US" altLang="en-US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91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ریسک سبد پروژه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143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mtClean="0">
                <a:cs typeface="B Nazanin" panose="00000400000000000000" pitchFamily="2" charset="-78"/>
              </a:rPr>
              <a:t>انواع مدیریت سبد پروژه ها</a:t>
            </a:r>
            <a:endParaRPr lang="en-US" altLang="en-US" dirty="0" smtClean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10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سوالات در مورد سبد پروژه های سازمان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برنامه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141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2800" b="1" smtClean="0"/>
              <a:t>تفاوت های مدیریت پروژه و مدیریت سبد پروژه ها</a:t>
            </a:r>
            <a:endParaRPr lang="fa-IR" altLang="en-US" sz="28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599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چرخه عمر مدیریت سبد پروژه ها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fa-IR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500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2800" b="1" smtClean="0"/>
              <a:t/>
            </a:r>
            <a:br>
              <a:rPr lang="fa-IR" altLang="en-US" sz="2800" b="1" smtClean="0"/>
            </a:br>
            <a:r>
              <a:rPr lang="fa-IR" altLang="en-US" sz="2800" b="1" smtClean="0"/>
              <a:t>سطوح مدیریت سبد پروژه ها</a:t>
            </a:r>
            <a:r>
              <a:rPr lang="en-US" altLang="en-US" sz="2800" b="1" smtClean="0"/>
              <a:t/>
            </a:r>
            <a:br>
              <a:rPr lang="en-US" altLang="en-US" sz="2800" b="1" smtClean="0"/>
            </a:br>
            <a:endParaRPr lang="en-US" altLang="zh-TW" sz="28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56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4 سطح بلوغ مدیریت سبد پروژه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30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PPM Stakeholders</a:t>
            </a:r>
            <a:endParaRPr lang="en-US" altLang="zh-TW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65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2800" b="1" smtClean="0"/>
              <a:t>عوامل موفقیت مدیریت سبد پروژ ه ها</a:t>
            </a:r>
            <a:r>
              <a:rPr lang="en-US" altLang="en-US" sz="2800" b="1" smtClean="0"/>
              <a:t/>
            </a:r>
            <a:br>
              <a:rPr lang="en-US" altLang="en-US" sz="2800" b="1" smtClean="0"/>
            </a:br>
            <a:endParaRPr lang="fa-IR" altLang="en-US" sz="28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244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2800" b="1" smtClean="0"/>
              <a:t>عوامل عدم کارایی مدیریت سبد پروژه ها</a:t>
            </a:r>
            <a:r>
              <a:rPr lang="en-US" altLang="en-US" sz="2800" b="1" smtClean="0"/>
              <a:t/>
            </a:r>
            <a:br>
              <a:rPr lang="en-US" altLang="en-US" sz="2800" b="1" smtClean="0"/>
            </a:br>
            <a:endParaRPr lang="fa-IR" altLang="en-US" sz="28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595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ارتباط مديريت سبدپروژه ها با استراتژي سازمان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33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44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2800" smtClean="0"/>
              <a:t>مدیریت سبد پروژه ها شامل چه قسمت هاییست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fa-IR" altLang="en-US" sz="28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53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پرتفلیو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67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zh-TW" sz="2800" b="1" smtClean="0"/>
              <a:t>فاز ها ی مدیریت  سبد  پروژه ها</a:t>
            </a:r>
            <a:endParaRPr lang="en-US" altLang="zh-TW" sz="28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38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latin typeface="Tahoma" panose="020B0604030504040204" pitchFamily="34" charset="0"/>
              </a:rPr>
              <a:t>اولویت بندی</a:t>
            </a:r>
            <a:endParaRPr lang="en-US" altLang="en-US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26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انتخاب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روش‌هاي انتخاب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ماتریس پورتفولیو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61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2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فرایند پیاده سازی مدیریت سبد پروژه</a:t>
            </a:r>
            <a:br>
              <a:rPr lang="fa-IR" smtClean="0"/>
            </a:br>
            <a:endParaRPr lang="en-US" altLang="zh-TW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87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فرایند پیاده سازی مدیریت سبد پروژه</a:t>
            </a:r>
            <a:endParaRPr lang="zh-TW" altLang="en-US" dirty="0" smtClean="0">
              <a:ea typeface="PMingLiU" pitchFamily="18" charset="-12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81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3600" smtClean="0"/>
              <a:t>ابزار های مدیریت  سبد پروژ ه ها</a:t>
            </a:r>
            <a:endParaRPr lang="en-US" altLang="en-US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0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 eaLnBrk="1" hangingPunct="1"/>
            <a:r>
              <a:rPr lang="en-US" altLang="en-US" b="1" smtClean="0"/>
              <a:t>ECV</a:t>
            </a:r>
            <a:r>
              <a:rPr lang="en-US" altLang="en-US" smtClean="0"/>
              <a:t> (Expected Commercial Value)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0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Project, Program, Portfolio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567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200" b="1" smtClean="0"/>
              <a:t>نمودار بالونی</a:t>
            </a:r>
            <a:endParaRPr lang="fa-IR" altLang="en-US" sz="32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609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Dashboards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159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Sample Screen from the Microsoft Enterprise Project Management Solution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2679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سازمان های پروژه محور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en-US" smtClean="0">
                <a:cs typeface="B Titr" panose="00000700000000000000" pitchFamily="2" charset="-78"/>
              </a:rPr>
              <a:t>OPM3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50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</a:t>
            </a:r>
            <a:endParaRPr lang="en-US" altLang="en-US" sz="3200" b="1" dirty="0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3448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 </a:t>
            </a:r>
            <a:r>
              <a:rPr lang="fa-IR" altLang="en-US" sz="3200" b="1" smtClean="0"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fa-IR" altLang="en-US" sz="3200" b="1" smtClean="0">
                <a:cs typeface="Tahoma" panose="020B0604030504040204" pitchFamily="34" charset="0"/>
              </a:rPr>
              <a:t>معرفي</a:t>
            </a:r>
            <a:r>
              <a:rPr lang="en-US" altLang="en-US" sz="3200" b="1" smtClean="0">
                <a:cs typeface="Tahoma" panose="020B0604030504040204" pitchFamily="34" charset="0"/>
              </a:rPr>
              <a:t> </a:t>
            </a:r>
            <a:r>
              <a:rPr lang="fa-IR" altLang="en-US" sz="3200" b="1" smtClean="0">
                <a:cs typeface="Tahoma" panose="020B0604030504040204" pitchFamily="34" charset="0"/>
              </a:rPr>
              <a:t>(ادامه)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27987"/>
      </p:ext>
    </p:extLst>
  </p:cSld>
  <p:clrMapOvr>
    <a:masterClrMapping/>
  </p:clrMapOvr>
  <p:transition spd="med">
    <p:cover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 </a:t>
            </a:r>
            <a:r>
              <a:rPr lang="fa-IR" altLang="en-US" sz="3200" b="1" smtClean="0"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fa-IR" altLang="en-US" sz="3200" b="1" smtClean="0">
                <a:cs typeface="Tahoma" panose="020B0604030504040204" pitchFamily="34" charset="0"/>
              </a:rPr>
              <a:t>فوايد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b="1" smtClean="0">
                <a:cs typeface="Titr" pitchFamily="2" charset="-78"/>
              </a:rPr>
              <a:t> </a:t>
            </a:r>
            <a:endParaRPr lang="en-US" altLang="en-US" b="1">
              <a:cs typeface="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19808"/>
      </p:ext>
    </p:extLst>
  </p:cSld>
  <p:clrMapOvr>
    <a:masterClrMapping/>
  </p:clrMapOvr>
  <p:transition spd="med">
    <p:randomBar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 </a:t>
            </a:r>
            <a:r>
              <a:rPr lang="fa-IR" altLang="en-US" sz="3200" b="1" smtClean="0"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fa-IR" altLang="en-US" sz="3200" b="1" smtClean="0">
                <a:cs typeface="Tahoma" panose="020B0604030504040204" pitchFamily="34" charset="0"/>
              </a:rPr>
              <a:t>فوايد</a:t>
            </a:r>
            <a:r>
              <a:rPr lang="fa-IR" altLang="en-US" b="1" smtClean="0">
                <a:cs typeface="Titr" pitchFamily="2" charset="-78"/>
              </a:rPr>
              <a:t>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b="1" smtClean="0">
                <a:cs typeface="Titr" pitchFamily="2" charset="-78"/>
              </a:rPr>
              <a:t> </a:t>
            </a:r>
            <a:endParaRPr lang="en-US" altLang="en-US" b="1">
              <a:cs typeface="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1216"/>
      </p:ext>
    </p:extLst>
  </p:cSld>
  <p:clrMapOvr>
    <a:masterClrMapping/>
  </p:clrMapOvr>
  <p:transition spd="med">
    <p:diamond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شماي كلي </a:t>
            </a:r>
            <a:r>
              <a:rPr lang="en-US" altLang="en-US" sz="3200" b="1" smtClean="0"/>
              <a:t> OPM3 </a:t>
            </a:r>
            <a:r>
              <a:rPr lang="fa-IR" altLang="en-US" sz="3200" b="1" smtClean="0"/>
              <a:t>سازمانهاي موفق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6783"/>
      </p:ext>
    </p:extLst>
  </p:cSld>
  <p:clrMapOvr>
    <a:masterClrMapping/>
  </p:clrMapOvr>
  <p:transition spd="med">
    <p:diamond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 </a:t>
            </a:r>
            <a:r>
              <a:rPr lang="fa-IR" altLang="en-US" sz="3200" b="1" smtClean="0">
                <a:latin typeface="Tahoma" panose="020B0604030504040204" pitchFamily="34" charset="0"/>
                <a:cs typeface="Tahoma" panose="020B0604030504040204" pitchFamily="34" charset="0"/>
              </a:rPr>
              <a:t>–  استانداردها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3659"/>
      </p:ext>
    </p:extLst>
  </p:cSld>
  <p:clrMapOvr>
    <a:masterClrMapping/>
  </p:clrMapOvr>
  <p:transition spd="med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462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600" b="1" smtClean="0">
                <a:latin typeface="Tahoma" panose="020B0604030504040204" pitchFamily="34" charset="0"/>
              </a:rPr>
              <a:t>فراتر از پروژه</a:t>
            </a:r>
            <a:r>
              <a:rPr lang="fa-IR" altLang="en-US" sz="3600" b="1" smtClean="0"/>
              <a:t>‌هاي منفرد</a:t>
            </a:r>
            <a:endParaRPr lang="en-US" alt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26589"/>
      </p:ext>
    </p:extLst>
  </p:cSld>
  <p:clrMapOvr>
    <a:masterClrMapping/>
  </p:clrMapOvr>
  <p:transition spd="med">
    <p:push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شماي كلي </a:t>
            </a:r>
            <a:r>
              <a:rPr lang="en-US" altLang="en-US" sz="3200" b="1" smtClean="0">
                <a:cs typeface="Tahoma" panose="020B0604030504040204" pitchFamily="34" charset="0"/>
              </a:rPr>
              <a:t> OPM3 </a:t>
            </a:r>
            <a:r>
              <a:rPr lang="fa-IR" altLang="en-US" sz="3200" b="1" smtClean="0">
                <a:latin typeface="Tahoma" panose="020B0604030504040204" pitchFamily="34" charset="0"/>
                <a:cs typeface="Tahoma" panose="020B0604030504040204" pitchFamily="34" charset="0"/>
              </a:rPr>
              <a:t>– از </a:t>
            </a:r>
            <a:r>
              <a:rPr lang="fa-IR" altLang="en-US" sz="3200" b="1" smtClean="0">
                <a:cs typeface="Tahoma" panose="020B0604030504040204" pitchFamily="34" charset="0"/>
              </a:rPr>
              <a:t>بين بردن شكاف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5439"/>
      </p:ext>
    </p:extLst>
  </p:cSld>
  <p:clrMapOvr>
    <a:masterClrMapping/>
  </p:clrMapOvr>
  <p:transition spd="med">
    <p:split orient="vert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فرآيند توسعه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sz="3200" b="1" smtClean="0">
                <a:cs typeface="Tahoma" panose="020B0604030504040204" pitchFamily="34" charset="0"/>
              </a:rPr>
              <a:t> – داراي پايه قوي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02851"/>
      </p:ext>
    </p:extLst>
  </p:cSld>
  <p:clrMapOvr>
    <a:masterClrMapping/>
  </p:clrMapOvr>
  <p:transition spd="med">
    <p:wedg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مديريت سبد پروژه مطابق </a:t>
            </a:r>
            <a:r>
              <a:rPr lang="en-US" smtClean="0"/>
              <a:t>OPM3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84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استاندارد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sz="3200" b="1" smtClean="0">
                <a:cs typeface="Tahoma" panose="020B0604030504040204" pitchFamily="34" charset="0"/>
              </a:rPr>
              <a:t> - عناصر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3513"/>
      </p:ext>
    </p:extLst>
  </p:cSld>
  <p:clrMapOvr>
    <a:masterClrMapping/>
  </p:clrMapOvr>
  <p:transition>
    <p:checker dir="vert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استاندارد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sz="3200" b="1" smtClean="0">
                <a:cs typeface="Tahoma" panose="020B0604030504040204" pitchFamily="34" charset="0"/>
              </a:rPr>
              <a:t> –  شناخت اجزاي مدل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18186"/>
      </p:ext>
    </p:extLst>
  </p:cSld>
  <p:clrMapOvr>
    <a:masterClrMapping/>
  </p:clrMapOvr>
  <p:transition>
    <p:checker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استاندارد </a:t>
            </a:r>
            <a:r>
              <a:rPr lang="en-US" altLang="en-US" sz="3200" b="1" smtClean="0"/>
              <a:t>OPM3</a:t>
            </a:r>
            <a:r>
              <a:rPr lang="fa-IR" altLang="en-US" sz="3200" b="1" smtClean="0"/>
              <a:t>  راهكار برتر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7604"/>
      </p:ext>
    </p:extLst>
  </p:cSld>
  <p:clrMapOvr>
    <a:masterClrMapping/>
  </p:clrMapOvr>
  <p:transition>
    <p:cover dir="rd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استاندارد </a:t>
            </a:r>
            <a:r>
              <a:rPr lang="en-US" altLang="en-US" sz="3200" b="1" smtClean="0"/>
              <a:t>OPM3</a:t>
            </a:r>
            <a:r>
              <a:rPr lang="fa-IR" altLang="en-US" sz="3200" b="1" smtClean="0"/>
              <a:t> مهارتها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8241"/>
      </p:ext>
    </p:extLst>
  </p:cSld>
  <p:clrMapOvr>
    <a:masterClrMapping/>
  </p:clrMapOvr>
  <p:transition>
    <p:dissolv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استاندارد </a:t>
            </a:r>
            <a:r>
              <a:rPr lang="en-US" altLang="en-US" sz="3200" b="1" smtClean="0"/>
              <a:t>OPM3</a:t>
            </a:r>
            <a:r>
              <a:rPr lang="fa-IR" altLang="en-US" sz="3200" b="1" smtClean="0"/>
              <a:t> </a:t>
            </a:r>
            <a:br>
              <a:rPr lang="fa-IR" altLang="en-US" sz="3200" b="1" smtClean="0"/>
            </a:br>
            <a:r>
              <a:rPr lang="fa-IR" altLang="en-US" sz="3200" b="1" smtClean="0"/>
              <a:t>نتايج و شاخص كليدي اندازه‌گيري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9171"/>
      </p:ext>
    </p:extLst>
  </p:cSld>
  <p:clrMapOvr>
    <a:masterClrMapping/>
  </p:clrMapOvr>
  <p:transition>
    <p:push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B Titr" panose="00000700000000000000" pitchFamily="2" charset="-78"/>
              </a:rPr>
              <a:t>استاندارد</a:t>
            </a:r>
            <a:r>
              <a:rPr lang="fa-IR" altLang="en-US" smtClean="0">
                <a:cs typeface="B Titr" panose="00000700000000000000" pitchFamily="2" charset="-78"/>
              </a:rPr>
              <a:t> </a:t>
            </a:r>
            <a:r>
              <a:rPr lang="en-US" altLang="en-US" sz="3200" b="1" smtClean="0">
                <a:cs typeface="B Titr" panose="00000700000000000000" pitchFamily="2" charset="-78"/>
              </a:rPr>
              <a:t>OPM3</a:t>
            </a:r>
            <a:r>
              <a:rPr lang="fa-IR" altLang="en-US" smtClean="0">
                <a:cs typeface="B Titr" panose="00000700000000000000" pitchFamily="2" charset="-78"/>
              </a:rPr>
              <a:t> </a:t>
            </a:r>
            <a:r>
              <a:rPr lang="fa-IR" altLang="en-US" sz="3200" b="1" smtClean="0">
                <a:cs typeface="B Titr" panose="00000700000000000000" pitchFamily="2" charset="-78"/>
              </a:rPr>
              <a:t>وابستگي‌ها</a:t>
            </a:r>
            <a:endParaRPr lang="en-US" altLang="en-US" sz="3200" b="1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58295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966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استاندارد </a:t>
            </a:r>
            <a:r>
              <a:rPr lang="en-US" altLang="en-US" sz="3200" b="1" smtClean="0"/>
              <a:t>OPM3</a:t>
            </a:r>
            <a:r>
              <a:rPr lang="fa-IR" altLang="en-US" sz="3200" b="1" smtClean="0"/>
              <a:t> اجزا (مثال)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179"/>
      </p:ext>
    </p:extLst>
  </p:cSld>
  <p:clrMapOvr>
    <a:masterClrMapping/>
  </p:clrMapOvr>
  <p:transition>
    <p:pull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استاندارد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r>
              <a:rPr lang="fa-IR" altLang="en-US" sz="3200" b="1" smtClean="0">
                <a:cs typeface="Tahoma" panose="020B0604030504040204" pitchFamily="34" charset="0"/>
              </a:rPr>
              <a:t> – اجزا (مثال)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6342"/>
      </p:ext>
    </p:extLst>
  </p:cSld>
  <p:clrMapOvr>
    <a:masterClrMapping/>
  </p:clrMapOvr>
  <p:transition>
    <p:zoom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83407"/>
      </p:ext>
    </p:extLst>
  </p:cSld>
  <p:clrMapOvr>
    <a:masterClrMapping/>
  </p:clrMapOvr>
  <p:transition>
    <p:cover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دسته</a:t>
            </a:r>
            <a:r>
              <a:rPr lang="fa-IR" altLang="en-US" sz="3200" b="1" smtClean="0"/>
              <a:t>‌</a:t>
            </a:r>
            <a:r>
              <a:rPr lang="fa-IR" altLang="en-US" sz="3200" b="1" smtClean="0">
                <a:cs typeface="Tahoma" panose="020B0604030504040204" pitchFamily="34" charset="0"/>
              </a:rPr>
              <a:t>بندي -  نظر اجمالي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0141"/>
      </p:ext>
    </p:extLst>
  </p:cSld>
  <p:clrMapOvr>
    <a:masterClrMapping/>
  </p:clrMapOvr>
  <p:transition>
    <p:cover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دسته</a:t>
            </a:r>
            <a:r>
              <a:rPr lang="fa-IR" altLang="en-US" sz="3200" b="1" smtClean="0"/>
              <a:t>‌</a:t>
            </a:r>
            <a:r>
              <a:rPr lang="fa-IR" altLang="en-US" sz="3200" b="1" smtClean="0">
                <a:cs typeface="Tahoma" panose="020B0604030504040204" pitchFamily="34" charset="0"/>
              </a:rPr>
              <a:t>بندي (</a:t>
            </a:r>
            <a:r>
              <a:rPr lang="en-US" altLang="en-US" sz="3200" b="1" smtClean="0">
                <a:cs typeface="Tahoma" panose="020B0604030504040204" pitchFamily="34" charset="0"/>
              </a:rPr>
              <a:t>PPP</a:t>
            </a:r>
            <a:r>
              <a:rPr lang="fa-IR" altLang="en-US" sz="3200" b="1" smtClean="0">
                <a:cs typeface="Tahoma" panose="020B0604030504040204" pitchFamily="34" charset="0"/>
              </a:rPr>
              <a:t>)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5937"/>
      </p:ext>
    </p:extLst>
  </p:cSld>
  <p:clrMapOvr>
    <a:masterClrMapping/>
  </p:clrMapOvr>
  <p:transition spd="med">
    <p:diamond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دسته</a:t>
            </a:r>
            <a:r>
              <a:rPr lang="fa-IR" altLang="en-US" sz="3200" b="1" smtClean="0"/>
              <a:t>‌</a:t>
            </a:r>
            <a:r>
              <a:rPr lang="fa-IR" altLang="en-US" sz="3200" b="1" smtClean="0">
                <a:cs typeface="Tahoma" panose="020B0604030504040204" pitchFamily="34" charset="0"/>
              </a:rPr>
              <a:t>بندي (</a:t>
            </a:r>
            <a:r>
              <a:rPr lang="en-US" altLang="en-US" sz="3200" b="1" smtClean="0">
                <a:cs typeface="Tahoma" panose="020B0604030504040204" pitchFamily="34" charset="0"/>
              </a:rPr>
              <a:t>SMCI</a:t>
            </a:r>
            <a:r>
              <a:rPr lang="fa-IR" altLang="en-US" sz="3200" b="1" smtClean="0">
                <a:cs typeface="Tahoma" panose="020B0604030504040204" pitchFamily="34" charset="0"/>
              </a:rPr>
              <a:t>)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87424"/>
      </p:ext>
    </p:extLst>
  </p:cSld>
  <p:clrMapOvr>
    <a:masterClrMapping/>
  </p:clrMapOvr>
  <p:transition spd="med">
    <p:plus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گامهاي </a:t>
            </a:r>
            <a:r>
              <a:rPr lang="en-US" altLang="en-US" sz="3200" b="1" smtClean="0">
                <a:cs typeface="Tahoma" panose="020B0604030504040204" pitchFamily="34" charset="0"/>
              </a:rPr>
              <a:t>OPM3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128"/>
      </p:ext>
    </p:extLst>
  </p:cSld>
  <p:clrMapOvr>
    <a:masterClrMapping/>
  </p:clrMapOvr>
  <p:transition>
    <p:random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/>
              <a:t>نتايج خود ارزيابي</a:t>
            </a:r>
            <a:endParaRPr lang="en-US" altLang="en-US" sz="32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174"/>
      </p:ext>
    </p:extLst>
  </p:cSld>
  <p:clrMapOvr>
    <a:masterClrMapping/>
  </p:clrMapOvr>
  <p:transition>
    <p:random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b="1" smtClean="0"/>
              <a:t>نتايج خود ارزيابي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0652"/>
      </p:ext>
    </p:extLst>
  </p:cSld>
  <p:clrMapOvr>
    <a:masterClrMapping/>
  </p:clrMapOvr>
  <p:transition>
    <p:random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نتايج خود ارزيابي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187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گواهینامه های مدیریت پروژه متناسب با سطوح مدیریت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0973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نتايج خود ارزيابي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1695"/>
      </p:ext>
    </p:extLst>
  </p:cSld>
  <p:clrMapOvr>
    <a:masterClrMapping/>
  </p:clrMapOvr>
  <p:transition>
    <p:random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z="3200" b="1" smtClean="0">
                <a:cs typeface="Tahoma" panose="020B0604030504040204" pitchFamily="34" charset="0"/>
              </a:rPr>
              <a:t>نتايج خود ارزيابي</a:t>
            </a:r>
            <a:endParaRPr lang="en-US" altLang="en-US" sz="32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1538"/>
      </p:ext>
    </p:extLst>
  </p:cSld>
  <p:clrMapOvr>
    <a:masterClrMapping/>
  </p:clrMapOvr>
  <p:transition>
    <p:random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تحلیل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434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756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ارتباط با ما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695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fa-IR" smtClean="0"/>
              <a:t>مدیریت پروژه سازمانی از دیدگاه </a:t>
            </a:r>
            <a:r>
              <a:rPr lang="en-US" smtClean="0"/>
              <a:t>OPM3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3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پروژه از دیدگاه مدیریت استراتژیک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نیاز دنیای امروز تغییر-ضرورت تغییر تعریف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بخش ششم: مدیریت استراتژیک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7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اهداف استراتژیک در ایجاد یک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پروژه با دیدگاه مدیریت پروژه محور (رودنی ترنر)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پروژه از دیدگاه میزان منحصر به فرد بودن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1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سلسله مراتب نیازهای مشتری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1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مولفه های کلیدی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6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کارکردهای مدیریت پروژه برای ایجاد تحولی سودمند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08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فرایندهای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6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سطوح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2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تحول سودمند و مدیریت استراتژیک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1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نیروهای </a:t>
            </a:r>
            <a:r>
              <a:rPr lang="fa-IR" smtClean="0"/>
              <a:t>محیطی </a:t>
            </a:r>
            <a:r>
              <a:rPr lang="fa-IR" smtClean="0"/>
              <a:t>فشار وارد بر سازمان ها از دیدگاه جایگاه استراتژیک </a:t>
            </a:r>
            <a:r>
              <a:rPr lang="en-US" smtClean="0"/>
              <a:t>PESTLE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استراتژیک پروژه چیست؟ 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>و 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>فرق آن با مدیریت پروژه چیست؟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75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عوامل قابلیت ساز در سازمان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2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نقشه منافع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21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گام پیاده سازی استراتژیک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63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7 نیرو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6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عناصر موفقیت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32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پرسش هارتمن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1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 نوع موفقیت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شرط موفقیت مولرمن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5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fa-IR" smtClean="0"/>
              <a:t>ویژگیهای هدف </a:t>
            </a:r>
            <a:r>
              <a:rPr lang="en-US" smtClean="0"/>
              <a:t>SMART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46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حاکمیت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استراتژیک پروژه چیست؟چند مثال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9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حاکمیت پروژه چیست؟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1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اجزای حاکمیت شرکت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7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 مکتب حاکمیتی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47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سطح حاکمیت شرکت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سازمان درگیر در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2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دفتر مدیریت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65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دفتر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64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دفتر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7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سطوح بلوغ دفتر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8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پیاده سازی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7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سطوح مديريت در شركت‌هاي پروژه‌محور</a:t>
            </a:r>
            <a:r>
              <a:rPr lang="en-US" altLang="en-US" smtClean="0">
                <a:solidFill>
                  <a:srgbClr val="7030A0"/>
                </a:solidFill>
              </a:rPr>
              <a:t> 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برنامه ریزی استراتژیک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1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برنامه ریزی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2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انواع برنامه 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ب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ر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س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س 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س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ط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و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ح 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س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ز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م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</a:t>
            </a:r>
            <a:r>
              <a:rPr lang="ar-SA" altLang="en-US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ن</a:t>
            </a:r>
            <a:r>
              <a:rPr lang="ar-SA" altLang="fa-I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ي</a:t>
            </a:r>
            <a:endParaRPr lang="en-US" altLang="en-US" sz="4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0253"/>
      </p:ext>
    </p:extLst>
  </p:cSld>
  <p:clrMapOvr>
    <a:masterClrMapping/>
  </p:clrMapOvr>
  <p:transition spd="slow">
    <p:blind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fa-IR" smtClean="0"/>
              <a:t>انواع برنامه ريزي</a:t>
            </a:r>
            <a:endParaRPr lang="en-US" altLang="fa-IR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377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استراتژی های سازمانی در مواجهه با محیط (بازار)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49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49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برنامه‏ريزي استراتژيك</a:t>
            </a:r>
            <a:r>
              <a:rPr lang="en-US" sz="32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(Strategic Planning)</a:t>
            </a:r>
            <a:r>
              <a:rPr lang="en-US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9960"/>
      </p:ext>
    </p:extLst>
  </p:cSld>
  <p:clrMapOvr>
    <a:masterClrMapping/>
  </p:clrMapOvr>
  <p:transition spd="slow">
    <p:checke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ويژگي‏هاي برنامه‏ريزي استراتژيك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97418"/>
      </p:ext>
    </p:extLst>
  </p:cSld>
  <p:clrMapOvr>
    <a:masterClrMapping/>
  </p:clrMapOvr>
  <p:transition spd="slow">
    <p:checke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/>
              <a:t>مراحل فرآيند </a:t>
            </a:r>
            <a:r>
              <a:rPr lang="fa-IR" sz="3600" b="1" smtClean="0"/>
              <a:t>برنامه ریزی </a:t>
            </a:r>
            <a:r>
              <a:rPr lang="ar-SA" sz="3600" b="1" smtClean="0"/>
              <a:t>استراتژيك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08899"/>
      </p:ext>
    </p:extLst>
  </p:cSld>
  <p:clrMapOvr>
    <a:masterClrMapping/>
  </p:clrMapOvr>
  <p:transition spd="slow">
    <p:checke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sz="3600" b="1" smtClean="0">
                <a:cs typeface="B Titr" panose="00000700000000000000" pitchFamily="2" charset="-78"/>
              </a:rPr>
              <a:t>چرخه </a:t>
            </a:r>
            <a:r>
              <a:rPr lang="ar-SA" sz="3600" b="1" smtClean="0">
                <a:cs typeface="B Titr" panose="00000700000000000000" pitchFamily="2" charset="-78"/>
              </a:rPr>
              <a:t>فرآيند </a:t>
            </a:r>
            <a:r>
              <a:rPr lang="fa-IR" sz="3600" b="1" smtClean="0">
                <a:cs typeface="B Titr" panose="00000700000000000000" pitchFamily="2" charset="-78"/>
              </a:rPr>
              <a:t>برنامه ريزي عملياتي</a:t>
            </a:r>
            <a:endParaRPr lang="en-US" sz="3600" b="1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3903"/>
      </p:ext>
    </p:extLst>
  </p:cSld>
  <p:clrMapOvr>
    <a:masterClrMapping/>
  </p:clrMapOvr>
  <p:transition spd="slow"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600" smtClean="0">
                <a:solidFill>
                  <a:srgbClr val="7030A0"/>
                </a:solidFill>
              </a:rPr>
              <a:t>ضرورت متنوع‌سازي فعاليت‌ها</a:t>
            </a:r>
            <a:r>
              <a:rPr lang="en-US" altLang="en-US" sz="3600" smtClean="0">
                <a:solidFill>
                  <a:srgbClr val="7030A0"/>
                </a:solidFill>
              </a:rPr>
              <a:t>(Chandra, 2002)</a:t>
            </a:r>
            <a:r>
              <a:rPr lang="fa-IR" altLang="en-US" sz="3600" smtClean="0">
                <a:solidFill>
                  <a:srgbClr val="7030A0"/>
                </a:solidFill>
              </a:rPr>
              <a:t> </a:t>
            </a:r>
            <a:endParaRPr lang="fa-IR" alt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0827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  <a:cs typeface="Jadid" pitchFamily="2" charset="-78"/>
              </a:rPr>
              <a:t>تحليل، شناخت و هدف‏گذاري</a:t>
            </a:r>
            <a:endParaRPr lang="en-US" sz="3600" b="1" u="sng">
              <a:effectLst>
                <a:outerShdw blurRad="38100" dist="38100" dir="2700000" algn="tl">
                  <a:srgbClr val="C0C0C0"/>
                </a:outerShdw>
              </a:effectLst>
              <a:cs typeface="Jadi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84777"/>
      </p:ext>
    </p:extLst>
  </p:cSld>
  <p:clrMapOvr>
    <a:masterClrMapping/>
  </p:clrMapOvr>
  <p:transition spd="slow">
    <p:checke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  <a:cs typeface="Jadid" pitchFamily="2" charset="-78"/>
              </a:rPr>
              <a:t>ذي‏نفع‏ها</a:t>
            </a:r>
            <a:r>
              <a:rPr lang="en-US" sz="3600" b="1" i="1" smtClean="0">
                <a:effectLst>
                  <a:outerShdw blurRad="38100" dist="38100" dir="2700000" algn="tl">
                    <a:srgbClr val="C0C0C0"/>
                  </a:outerShdw>
                </a:effectLst>
                <a:cs typeface="Jadid" pitchFamily="2" charset="-78"/>
              </a:rPr>
              <a:t>(Stakeholders)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4678"/>
      </p:ext>
    </p:extLst>
  </p:cSld>
  <p:clrMapOvr>
    <a:masterClrMapping/>
  </p:clrMapOvr>
  <p:transition spd="slow">
    <p:checke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smtClean="0">
                <a:solidFill>
                  <a:schemeClr val="accent2">
                    <a:lumMod val="50000"/>
                  </a:schemeClr>
                </a:solidFill>
              </a:rPr>
              <a:t> شناسائی مشتريان و نيازهای آنها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037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چشم‏انداز</a:t>
            </a:r>
            <a:r>
              <a:rPr lang="en-US" sz="36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(Vision)</a:t>
            </a:r>
            <a:r>
              <a:rPr lang="en-US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58123"/>
      </p:ext>
    </p:extLst>
  </p:cSld>
  <p:clrMapOvr>
    <a:masterClrMapping/>
  </p:clrMapOvr>
  <p:transition spd="slow">
    <p:checke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b="1" smtClean="0">
                <a:solidFill>
                  <a:schemeClr val="tx1"/>
                </a:solidFill>
              </a:rPr>
              <a:t>ويژگی</a:t>
            </a:r>
            <a:r>
              <a:rPr lang="en-US" altLang="fa-IR" b="1" smtClean="0">
                <a:solidFill>
                  <a:schemeClr val="tx1"/>
                </a:solidFill>
              </a:rPr>
              <a:t> </a:t>
            </a:r>
            <a:r>
              <a:rPr lang="fa-IR" altLang="fa-IR" b="1" smtClean="0">
                <a:solidFill>
                  <a:schemeClr val="tx1"/>
                </a:solidFill>
              </a:rPr>
              <a:t>چشم انداز:</a:t>
            </a:r>
            <a:endParaRPr lang="en-US" altLang="fa-IR" b="1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3368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smtClean="0">
                <a:solidFill>
                  <a:schemeClr val="accent2">
                    <a:lumMod val="50000"/>
                  </a:schemeClr>
                </a:solidFill>
              </a:rPr>
              <a:t>نحوه تهيه چشم انداز</a:t>
            </a:r>
            <a:r>
              <a:rPr lang="fa-IR" b="1" smtClean="0">
                <a:solidFill>
                  <a:schemeClr val="hlink"/>
                </a:solidFill>
              </a:rPr>
              <a:t>:</a:t>
            </a:r>
            <a:endParaRPr lang="en-US" b="1" dirty="0">
              <a:solidFill>
                <a:schemeClr val="hlink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395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رسالت يا مأموريّت</a:t>
            </a:r>
            <a:r>
              <a:rPr lang="en-US" sz="36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(Mission)</a:t>
            </a:r>
            <a:r>
              <a:rPr lang="en-US" sz="4800" smtClean="0"/>
              <a:t> 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96672"/>
      </p:ext>
    </p:extLst>
  </p:cSld>
  <p:clrMapOvr>
    <a:masterClrMapping/>
  </p:clrMapOvr>
  <p:transition spd="slow">
    <p:checke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رسالت يا مأموريّت </a:t>
            </a:r>
            <a:r>
              <a:rPr lang="ar-SA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(ادامه)</a:t>
            </a:r>
            <a:endParaRPr lang="en-US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9376"/>
      </p:ext>
    </p:extLst>
  </p:cSld>
  <p:clrMapOvr>
    <a:masterClrMapping/>
  </p:clrMapOvr>
  <p:transition spd="slow">
    <p:checke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smtClean="0">
                <a:solidFill>
                  <a:schemeClr val="accent2">
                    <a:lumMod val="50000"/>
                  </a:schemeClr>
                </a:solidFill>
              </a:rPr>
              <a:t>رسالت </a:t>
            </a:r>
            <a:r>
              <a:rPr lang="fa-IR" b="1" smtClean="0">
                <a:solidFill>
                  <a:srgbClr val="EC931C"/>
                </a:solidFill>
              </a:rPr>
              <a:t>             </a:t>
            </a:r>
            <a:r>
              <a:rPr lang="en-US" b="1" smtClean="0">
                <a:solidFill>
                  <a:srgbClr val="EC931C"/>
                </a:solidFill>
              </a:rPr>
              <a:t>MISSION</a:t>
            </a:r>
            <a:endParaRPr lang="en-US" b="1" dirty="0">
              <a:solidFill>
                <a:srgbClr val="EC931C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solidFill>
                  <a:srgbClr val="7030A0"/>
                </a:solidFill>
              </a:rPr>
              <a:t>اهمیت موضوع در شرایط موجود</a:t>
            </a:r>
            <a:endParaRPr lang="en-US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1">
                    <a:lumMod val="50000"/>
                  </a:schemeClr>
                </a:solidFill>
              </a:rPr>
              <a:t>ارزش ها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VALUES      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8484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smtClean="0">
                <a:solidFill>
                  <a:schemeClr val="accent1">
                    <a:lumMod val="50000"/>
                  </a:schemeClr>
                </a:solidFill>
              </a:rPr>
              <a:t>کاربرد ارزشهای سازمانی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351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smtClean="0"/>
              <a:t>نقش و اهداف بيانية مأموريّت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2637"/>
      </p:ext>
    </p:extLst>
  </p:cSld>
  <p:clrMapOvr>
    <a:masterClrMapping/>
  </p:clrMapOvr>
  <p:transition spd="slow">
    <p:checke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ar-SA" sz="3600" smtClean="0">
                <a:cs typeface="B Titr" panose="00000700000000000000" pitchFamily="2" charset="-78"/>
              </a:rPr>
              <a:t>شناخت محيط‏هاي سازماني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0242"/>
      </p:ext>
    </p:extLst>
  </p:cSld>
  <p:clrMapOvr>
    <a:masterClrMapping/>
  </p:clrMapOvr>
  <p:transition spd="slow">
    <p:checke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/>
              <a:t>شناخت محيط‏هاي سازماني</a:t>
            </a:r>
            <a:r>
              <a:rPr lang="ar-SA" sz="3200" b="1" smtClean="0"/>
              <a:t> </a:t>
            </a:r>
            <a:r>
              <a:rPr lang="ar-SA" sz="2800" i="1" smtClean="0"/>
              <a:t>(ادامه)</a:t>
            </a:r>
            <a:endParaRPr lang="en-US" sz="2800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00186"/>
      </p:ext>
    </p:extLst>
  </p:cSld>
  <p:clrMapOvr>
    <a:masterClrMapping/>
  </p:clrMapOvr>
  <p:transition spd="slow">
    <p:checke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4000" b="1" smtClean="0"/>
              <a:t>ارزيابي عوامل محيطي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0234"/>
      </p:ext>
    </p:extLst>
  </p:cSld>
  <p:clrMapOvr>
    <a:masterClrMapping/>
  </p:clrMapOvr>
  <p:transition spd="slow">
    <p:checke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/>
              <a:t>ارزيابي عوامل دروني</a:t>
            </a:r>
            <a:endParaRPr lang="en-US" sz="3600" b="1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83767"/>
      </p:ext>
    </p:extLst>
  </p:cSld>
  <p:clrMapOvr>
    <a:masterClrMapping/>
  </p:clrMapOvr>
  <p:transition spd="slow">
    <p:checke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b="1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ارزيابی عوامل داخلی موثر</a:t>
            </a:r>
            <a:r>
              <a:rPr lang="fa-IR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597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1232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انتخاب و تدوين استراتژي</a:t>
            </a:r>
            <a:r>
              <a:rPr lang="ar-S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(Strategy Formulation)</a:t>
            </a:r>
            <a:endParaRPr lang="en-US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48669"/>
      </p:ext>
    </p:extLst>
  </p:cSld>
  <p:clrMapOvr>
    <a:masterClrMapping/>
  </p:clrMapOvr>
  <p:transition spd="slow">
    <p:checke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توجه روزافزون به مديريت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/>
              <a:t>مشخصات تصميم‏هاي استراتژيك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7054"/>
      </p:ext>
    </p:extLst>
  </p:cSld>
  <p:clrMapOvr>
    <a:masterClrMapping/>
  </p:clrMapOvr>
  <p:transition spd="slow">
    <p:checke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راه‏كارهاي استراتژي‏هاي اصلي</a:t>
            </a:r>
            <a:r>
              <a:rPr lang="fa-IR" sz="3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a-IR" sz="3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(Generic Strategy Alternatives</a:t>
            </a:r>
            <a:r>
              <a:rPr lang="en-US" sz="28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en-US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8468"/>
      </p:ext>
    </p:extLst>
  </p:cSld>
  <p:clrMapOvr>
    <a:masterClrMapping/>
  </p:clrMapOvr>
  <p:transition spd="slow">
    <p:checke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751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smtClean="0"/>
              <a:t>تدوين برنامة عملياتي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47655"/>
      </p:ext>
    </p:extLst>
  </p:cSld>
  <p:clrMapOvr>
    <a:masterClrMapping/>
  </p:clrMapOvr>
  <p:transition spd="slow">
    <p:checke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09564"/>
      </p:ext>
    </p:extLst>
  </p:cSld>
  <p:clrMapOvr>
    <a:masterClrMapping/>
  </p:clrMapOvr>
  <p:transition spd="slow">
    <p:blinds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4000" b="1" smtClean="0"/>
              <a:t>مراحل برنامه‏ريزي عملياتي</a:t>
            </a:r>
            <a:endParaRPr lang="en-US" altLang="en-US" sz="3200" b="1" dirty="0">
              <a:solidFill>
                <a:srgbClr val="6633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1139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3600" b="1" smtClean="0">
                <a:solidFill>
                  <a:srgbClr val="003300"/>
                </a:solidFill>
              </a:rPr>
              <a:t>تجزيه و تحليل وضعيّت موجود منطقه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22689"/>
      </p:ext>
    </p:extLst>
  </p:cSld>
  <p:clrMapOvr>
    <a:masterClrMapping/>
  </p:clrMapOvr>
  <p:transition spd="slow">
    <p:blinds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4000" b="1" smtClean="0">
                <a:solidFill>
                  <a:srgbClr val="003300"/>
                </a:solidFill>
              </a:rPr>
              <a:t>تعيين اهداف برنامه</a:t>
            </a:r>
            <a:endParaRPr lang="en-US" altLang="en-US" b="1" dirty="0">
              <a:solidFill>
                <a:srgbClr val="0033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4704"/>
      </p:ext>
    </p:extLst>
  </p:cSld>
  <p:clrMapOvr>
    <a:masterClrMapping/>
  </p:clrMapOvr>
  <p:transition spd="slow">
    <p:blinds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3600" b="1" smtClean="0"/>
              <a:t>اهميّت اهداف برنامه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8299"/>
      </p:ext>
    </p:extLst>
  </p:cSld>
  <p:clrMapOvr>
    <a:masterClrMapping/>
  </p:clrMapOvr>
  <p:transition spd="slow">
    <p:blinds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3600" b="1" smtClean="0"/>
              <a:t>اهميّت اهداف برنامه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3271"/>
      </p:ext>
    </p:extLst>
  </p:cSld>
  <p:clrMapOvr>
    <a:masterClrMapping/>
  </p:clrMapOvr>
  <p:transition spd="slow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برنامه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42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3200" b="1" smtClean="0"/>
              <a:t>نكاتي كه در تعيين اهداف مي‏بايستي رعايت شود</a:t>
            </a:r>
            <a:endParaRPr lang="en-US" altLang="en-US" sz="4000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21579"/>
      </p:ext>
    </p:extLst>
  </p:cSld>
  <p:clrMapOvr>
    <a:masterClrMapping/>
  </p:clrMapOvr>
  <p:transition spd="slow">
    <p:blinds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altLang="fa-IR" sz="3600" b="1" u="sng" smtClean="0"/>
              <a:t>خ</a:t>
            </a:r>
            <a:r>
              <a:rPr lang="ar-SA" altLang="en-US" sz="3600" b="1" u="sng" smtClean="0"/>
              <a:t>ص</a:t>
            </a:r>
            <a:r>
              <a:rPr lang="ar-SA" altLang="fa-IR" sz="3600" b="1" u="sng" smtClean="0"/>
              <a:t>و</a:t>
            </a:r>
            <a:r>
              <a:rPr lang="ar-SA" altLang="en-US" sz="3600" b="1" u="sng" smtClean="0"/>
              <a:t>ص</a:t>
            </a:r>
            <a:r>
              <a:rPr lang="ar-SA" altLang="fa-IR" sz="3600" b="1" u="sng" smtClean="0"/>
              <a:t>ي</a:t>
            </a:r>
            <a:r>
              <a:rPr lang="ar-SA" altLang="en-US" sz="3600" b="1" u="sng" smtClean="0"/>
              <a:t>ا</a:t>
            </a:r>
            <a:r>
              <a:rPr lang="ar-SA" altLang="fa-IR" sz="3600" b="1" u="sng" smtClean="0"/>
              <a:t>ت </a:t>
            </a:r>
            <a:r>
              <a:rPr lang="ar-SA" altLang="en-US" sz="3600" b="1" u="sng" smtClean="0"/>
              <a:t>ا</a:t>
            </a:r>
            <a:r>
              <a:rPr lang="ar-SA" altLang="fa-IR" sz="3600" b="1" u="sng" smtClean="0"/>
              <a:t>ه</a:t>
            </a:r>
            <a:r>
              <a:rPr lang="ar-SA" altLang="en-US" sz="3600" b="1" u="sng" smtClean="0"/>
              <a:t>د</a:t>
            </a:r>
            <a:r>
              <a:rPr lang="ar-SA" altLang="fa-IR" sz="3600" b="1" u="sng" smtClean="0"/>
              <a:t>ا</a:t>
            </a:r>
            <a:r>
              <a:rPr lang="ar-SA" altLang="en-US" sz="3600" b="1" u="sng" smtClean="0"/>
              <a:t>ف </a:t>
            </a:r>
            <a:r>
              <a:rPr lang="ar-SA" altLang="fa-IR" sz="3600" b="1" u="sng" smtClean="0"/>
              <a:t>ا</a:t>
            </a:r>
            <a:r>
              <a:rPr lang="ar-SA" altLang="en-US" sz="3600" b="1" u="sng" smtClean="0"/>
              <a:t>خ</a:t>
            </a:r>
            <a:r>
              <a:rPr lang="ar-SA" altLang="fa-IR" sz="3600" b="1" u="sng" smtClean="0"/>
              <a:t>ت</a:t>
            </a:r>
            <a:r>
              <a:rPr lang="ar-SA" altLang="en-US" sz="3600" b="1" u="sng" smtClean="0"/>
              <a:t>ص</a:t>
            </a:r>
            <a:r>
              <a:rPr lang="ar-SA" altLang="fa-IR" sz="3600" b="1" u="sng" smtClean="0"/>
              <a:t>ا</a:t>
            </a:r>
            <a:r>
              <a:rPr lang="ar-SA" altLang="en-US" sz="3600" b="1" u="sng" smtClean="0"/>
              <a:t>ص</a:t>
            </a:r>
            <a:r>
              <a:rPr lang="ar-SA" altLang="fa-IR" sz="3600" b="1" u="sng" smtClean="0"/>
              <a:t>ي</a:t>
            </a:r>
            <a:r>
              <a:rPr lang="en-US" altLang="fa-IR" sz="3600" b="1" smtClean="0"/>
              <a:t>(</a:t>
            </a:r>
            <a:r>
              <a:rPr lang="en-US" altLang="fa-IR" sz="4000" b="1" smtClean="0">
                <a:solidFill>
                  <a:srgbClr val="CC0000"/>
                </a:solidFill>
              </a:rPr>
              <a:t>S</a:t>
            </a:r>
            <a:r>
              <a:rPr lang="en-US" altLang="fa-IR" sz="3600" b="1" smtClean="0"/>
              <a:t>pecific Objectives)</a:t>
            </a:r>
            <a:endParaRPr lang="en-US" altLang="en-US" sz="3200" b="1" u="sng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61874"/>
      </p:ext>
    </p:extLst>
  </p:cSld>
  <p:clrMapOvr>
    <a:masterClrMapping/>
  </p:clrMapOvr>
  <p:transition spd="slow">
    <p:blinds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altLang="en-US" sz="3600" b="1" smtClean="0"/>
              <a:t> </a:t>
            </a:r>
            <a:r>
              <a:rPr lang="en-US" altLang="en-US" sz="3600" b="1" i="1" smtClean="0"/>
              <a:t>(</a:t>
            </a:r>
            <a:r>
              <a:rPr lang="en-US" altLang="ar-SA" sz="3600" b="1" i="1" smtClean="0"/>
              <a:t>Strategies)</a:t>
            </a:r>
            <a:r>
              <a:rPr lang="ar-SA" altLang="ar-SA" sz="3600" b="1" smtClean="0"/>
              <a:t>  </a:t>
            </a:r>
            <a:r>
              <a:rPr lang="fa-IR" altLang="ar-SA" sz="3600" b="1" smtClean="0"/>
              <a:t> </a:t>
            </a:r>
            <a:r>
              <a:rPr lang="fa-IR" altLang="en-US" sz="3600" b="1" u="sng" smtClean="0"/>
              <a:t>تعيين استراتژي‏ها </a:t>
            </a:r>
            <a:r>
              <a:rPr lang="en-US" altLang="en-US" b="1" smtClean="0"/>
              <a:t> </a:t>
            </a:r>
            <a:endParaRPr lang="en-US" altLang="en-US" b="1" u="sng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28336"/>
      </p:ext>
    </p:extLst>
  </p:cSld>
  <p:clrMapOvr>
    <a:masterClrMapping/>
  </p:clrMapOvr>
  <p:transition spd="slow">
    <p:blinds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b="1" i="1" smtClean="0"/>
              <a:t>(</a:t>
            </a:r>
            <a:r>
              <a:rPr lang="en-US" altLang="ar-SA" sz="3600" b="1" i="1" smtClean="0"/>
              <a:t>Activities)</a:t>
            </a:r>
            <a:r>
              <a:rPr lang="en-US" altLang="ar-SA" sz="3600" b="1" smtClean="0"/>
              <a:t> </a:t>
            </a:r>
            <a:r>
              <a:rPr lang="fa-IR" altLang="en-US" sz="3600" b="1" smtClean="0"/>
              <a:t>تعيين فعّاليّت‏ها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5594"/>
      </p:ext>
    </p:extLst>
  </p:cSld>
  <p:clrMapOvr>
    <a:masterClrMapping/>
  </p:clrMapOvr>
  <p:transition spd="slow">
    <p:blinds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4000" b="1" smtClean="0"/>
              <a:t>جدول زمان‏بندي</a:t>
            </a:r>
            <a:r>
              <a:rPr lang="en-US" sz="4000" b="1" i="1" smtClean="0"/>
              <a:t> (Time Table) </a:t>
            </a:r>
            <a:endParaRPr lang="en-US" sz="4000" b="1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40823"/>
      </p:ext>
    </p:extLst>
  </p:cSld>
  <p:clrMapOvr>
    <a:masterClrMapping/>
  </p:clrMapOvr>
  <p:transition spd="slow">
    <p:blinds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4000" b="1" smtClean="0"/>
              <a:t>جدول گانت</a:t>
            </a:r>
            <a:r>
              <a:rPr lang="ar-SA" sz="4000" b="1" i="1" smtClean="0"/>
              <a:t> </a:t>
            </a:r>
            <a:r>
              <a:rPr lang="en-US" sz="4000" b="1" i="1" smtClean="0"/>
              <a:t>(Gantt Chart)</a:t>
            </a:r>
            <a:endParaRPr lang="en-US" sz="4000" b="1" i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06550"/>
      </p:ext>
    </p:extLst>
  </p:cSld>
  <p:clrMapOvr>
    <a:masterClrMapping/>
  </p:clrMapOvr>
  <p:transition spd="slow">
    <p:blinds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7663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ارزشيابي و كنترل</a:t>
            </a:r>
            <a:br>
              <a:rPr lang="ar-SA" sz="3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(Evaluation &amp; Control)</a:t>
            </a:r>
            <a:r>
              <a:rPr lang="en-US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49362"/>
      </p:ext>
    </p:extLst>
  </p:cSld>
  <p:clrMapOvr>
    <a:masterClrMapping/>
  </p:clrMapOvr>
  <p:transition spd="slow">
    <p:checker dir="vert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altLang="en-US" sz="4000" b="1" smtClean="0"/>
              <a:t>پايش و ارزشيابي ب</a:t>
            </a:r>
            <a:r>
              <a:rPr lang="ar-SA" altLang="fa-IR" sz="4000" b="1" smtClean="0"/>
              <a:t>ر</a:t>
            </a:r>
            <a:r>
              <a:rPr lang="fa-IR" altLang="en-US" sz="4000" b="1" smtClean="0"/>
              <a:t>ن</a:t>
            </a:r>
            <a:r>
              <a:rPr lang="ar-SA" altLang="fa-IR" sz="4000" b="1" smtClean="0"/>
              <a:t>ا</a:t>
            </a:r>
            <a:r>
              <a:rPr lang="fa-IR" altLang="en-US" sz="4000" b="1" smtClean="0"/>
              <a:t>م</a:t>
            </a:r>
            <a:r>
              <a:rPr lang="ar-SA" altLang="fa-IR" sz="4000" b="1" smtClean="0"/>
              <a:t>ه</a:t>
            </a:r>
            <a:endParaRPr lang="en-US" alt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67197"/>
      </p:ext>
    </p:extLst>
  </p:cSld>
  <p:clrMapOvr>
    <a:masterClrMapping/>
  </p:clrMapOvr>
  <p:transition spd="slow">
    <p:blinds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سبد پروژه ها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5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Widescreen</PresentationFormat>
  <Paragraphs>150</Paragraphs>
  <Slides>165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7" baseType="lpstr">
      <vt:lpstr>PMingLiU</vt:lpstr>
      <vt:lpstr>PMingLiU</vt:lpstr>
      <vt:lpstr>Arial</vt:lpstr>
      <vt:lpstr>B Nazanin</vt:lpstr>
      <vt:lpstr>B Titr</vt:lpstr>
      <vt:lpstr>Calibri</vt:lpstr>
      <vt:lpstr>Calibri Light</vt:lpstr>
      <vt:lpstr>Jadid</vt:lpstr>
      <vt:lpstr>Tahoma</vt:lpstr>
      <vt:lpstr>Times New Roman</vt:lpstr>
      <vt:lpstr>Titr</vt:lpstr>
      <vt:lpstr>Office Theme</vt:lpstr>
      <vt:lpstr>مدیریت استراتژیک پروژه بخش ششم: مدیریت استراتژیک</vt:lpstr>
      <vt:lpstr>فهرست بخش ششم: مدیریت استراتژیک</vt:lpstr>
      <vt:lpstr>مدیریت استراتژیک پروژه چیست؟  و  فرق آن با مدیریت پروژه چیست؟</vt:lpstr>
      <vt:lpstr>مدیریت استراتژیک پروژه چیست؟چند مثال</vt:lpstr>
      <vt:lpstr>سطوح مديريت در شركت‌هاي پروژه‌محور </vt:lpstr>
      <vt:lpstr>ضرورت متنوع‌سازي فعاليت‌ها(Chandra, 2002) </vt:lpstr>
      <vt:lpstr>اهمیت موضوع در شرایط موجود</vt:lpstr>
      <vt:lpstr>توجه روزافزون به مديريت سبد پروژه‌ها</vt:lpstr>
      <vt:lpstr>برنامه </vt:lpstr>
      <vt:lpstr>پورتفولیو</vt:lpstr>
      <vt:lpstr>مدیریت برنامه</vt:lpstr>
      <vt:lpstr>مدیریت پرتفلیو</vt:lpstr>
      <vt:lpstr>Project, Program, Portfolio</vt:lpstr>
      <vt:lpstr>PowerPoint Presentation</vt:lpstr>
      <vt:lpstr>PowerPoint Presentation</vt:lpstr>
      <vt:lpstr>گواهینامه های مدیریت پروژه متناسب با سطوح مدیریت</vt:lpstr>
      <vt:lpstr> مدیریت پروژه سازمانی از دیدگاه OPM3 </vt:lpstr>
      <vt:lpstr>مدیریت پروژه از دیدگاه مدیریت استراتژیک پروژه</vt:lpstr>
      <vt:lpstr>نیاز دنیای امروز تغییر-ضرورت تغییر تعریف پروژه</vt:lpstr>
      <vt:lpstr>اهداف استراتژیک در ایجاد یک پروژه</vt:lpstr>
      <vt:lpstr>تعریف پروژه با دیدگاه مدیریت پروژه محور (رودنی ترنر)</vt:lpstr>
      <vt:lpstr>انواع پروژه از دیدگاه میزان منحصر به فرد بودن</vt:lpstr>
      <vt:lpstr>سلسله مراتب نیازهای مشتری</vt:lpstr>
      <vt:lpstr>مولفه های کلیدی مدیریت پروژه</vt:lpstr>
      <vt:lpstr>کارکردهای مدیریت پروژه برای ایجاد تحولی سودمند</vt:lpstr>
      <vt:lpstr>فرایندهای مدیریت پروژه</vt:lpstr>
      <vt:lpstr>سطوح مدیریت پروژه</vt:lpstr>
      <vt:lpstr>تحول سودمند و مدیریت استراتژیک</vt:lpstr>
      <vt:lpstr>نیروهای محیطی فشار وارد بر سازمان ها از دیدگاه جایگاه استراتژیک PESTLE</vt:lpstr>
      <vt:lpstr>عوامل قابلیت ساز در سازمان ها</vt:lpstr>
      <vt:lpstr>نقشه منافع</vt:lpstr>
      <vt:lpstr>سه گام پیاده سازی استراتژیک</vt:lpstr>
      <vt:lpstr>7 نیرو</vt:lpstr>
      <vt:lpstr>عناصر موفقیت پروژه</vt:lpstr>
      <vt:lpstr>سه پرسش هارتمن</vt:lpstr>
      <vt:lpstr>دو نوع موفقیت</vt:lpstr>
      <vt:lpstr>سه شرط موفقیت مولرمن</vt:lpstr>
      <vt:lpstr> ویژگیهای هدف SMART </vt:lpstr>
      <vt:lpstr>حاکمیت پروژه</vt:lpstr>
      <vt:lpstr>حاکمیت پروژه چیست؟</vt:lpstr>
      <vt:lpstr>اجزای حاکمیت شرکت</vt:lpstr>
      <vt:lpstr>دو مکتب حاکمیتی</vt:lpstr>
      <vt:lpstr>سه سطح حاکمیت شرکت ها</vt:lpstr>
      <vt:lpstr>سه سازمان درگیر در پروژه</vt:lpstr>
      <vt:lpstr>دفتر مدیریت پروژه</vt:lpstr>
      <vt:lpstr>دفتر مدیریت پروژه</vt:lpstr>
      <vt:lpstr>وظایف دفتر مدیریت پروژه</vt:lpstr>
      <vt:lpstr>سطوح بلوغ دفتر مدیریت پروژه</vt:lpstr>
      <vt:lpstr>مراحل پیاده سازی</vt:lpstr>
      <vt:lpstr>برنامه ریزی استراتژیک</vt:lpstr>
      <vt:lpstr>برنامه ریزی</vt:lpstr>
      <vt:lpstr>انواع برنامه براساس سطوح سازماني</vt:lpstr>
      <vt:lpstr>انواع برنامه ريزي</vt:lpstr>
      <vt:lpstr>استراتژی های سازمانی در مواجهه با محیط (بازار)</vt:lpstr>
      <vt:lpstr>PowerPoint Presentation</vt:lpstr>
      <vt:lpstr>برنامه‏ريزي استراتژيك(Strategic Planning) </vt:lpstr>
      <vt:lpstr>ويژگي‏هاي برنامه‏ريزي استراتژيك</vt:lpstr>
      <vt:lpstr>مراحل فرآيند برنامه ریزی استراتژيك</vt:lpstr>
      <vt:lpstr>چرخه فرآيند برنامه ريزي عملياتي</vt:lpstr>
      <vt:lpstr>PowerPoint Presentation</vt:lpstr>
      <vt:lpstr>تحليل، شناخت و هدف‏گذاري</vt:lpstr>
      <vt:lpstr>ذي‏نفع‏ها(Stakeholders) </vt:lpstr>
      <vt:lpstr> شناسائی مشتريان و نيازهای آنها</vt:lpstr>
      <vt:lpstr>چشم‏انداز(Vision) </vt:lpstr>
      <vt:lpstr>ويژگی چشم انداز:</vt:lpstr>
      <vt:lpstr>نحوه تهيه چشم انداز:</vt:lpstr>
      <vt:lpstr>رسالت يا مأموريّت(Mission) </vt:lpstr>
      <vt:lpstr>رسالت يا مأموريّت (ادامه)</vt:lpstr>
      <vt:lpstr>رسالت              MISSION</vt:lpstr>
      <vt:lpstr>ارزش هاVALUES       </vt:lpstr>
      <vt:lpstr>کاربرد ارزشهای سازمانی</vt:lpstr>
      <vt:lpstr>نقش و اهداف بيانية مأموريّت</vt:lpstr>
      <vt:lpstr>شناخت محيط‏هاي سازماني</vt:lpstr>
      <vt:lpstr>شناخت محيط‏هاي سازماني (ادامه)</vt:lpstr>
      <vt:lpstr>ارزيابي عوامل محيطي</vt:lpstr>
      <vt:lpstr>ارزيابي عوامل دروني</vt:lpstr>
      <vt:lpstr>ارزيابی عوامل داخلی موثر </vt:lpstr>
      <vt:lpstr>PowerPoint Presentation</vt:lpstr>
      <vt:lpstr>انتخاب و تدوين استراتژي (Strategy Formulation)</vt:lpstr>
      <vt:lpstr>مشخصات تصميم‏هاي استراتژيك</vt:lpstr>
      <vt:lpstr>راه‏كارهاي استراتژي‏هاي اصلي (Generic Strategy Alternatives) </vt:lpstr>
      <vt:lpstr>PowerPoint Presentation</vt:lpstr>
      <vt:lpstr>تدوين برنامة عملياتي</vt:lpstr>
      <vt:lpstr>PowerPoint Presentation</vt:lpstr>
      <vt:lpstr>مراحل برنامه‏ريزي عملياتي</vt:lpstr>
      <vt:lpstr>تجزيه و تحليل وضعيّت موجود منطقه</vt:lpstr>
      <vt:lpstr>تعيين اهداف برنامه</vt:lpstr>
      <vt:lpstr>اهميّت اهداف برنامه</vt:lpstr>
      <vt:lpstr>اهميّت اهداف برنامه</vt:lpstr>
      <vt:lpstr>نكاتي كه در تعيين اهداف مي‏بايستي رعايت شود</vt:lpstr>
      <vt:lpstr>خصوصيات اهداف اختصاصي(Specific Objectives)</vt:lpstr>
      <vt:lpstr> (Strategies)   تعيين استراتژي‏ها  </vt:lpstr>
      <vt:lpstr>(Activities) تعيين فعّاليّت‏ها</vt:lpstr>
      <vt:lpstr>جدول زمان‏بندي (Time Table) </vt:lpstr>
      <vt:lpstr>جدول گانت (Gantt Chart)</vt:lpstr>
      <vt:lpstr>PowerPoint Presentation</vt:lpstr>
      <vt:lpstr>ارزشيابي و كنترل (Evaluation &amp; Control) </vt:lpstr>
      <vt:lpstr>پايش و ارزشيابي برنامه</vt:lpstr>
      <vt:lpstr>مدیریت سبد پروژه ها</vt:lpstr>
      <vt:lpstr>پورتفولیو</vt:lpstr>
      <vt:lpstr>ريسک هاي سبد سرمايه گذاري</vt:lpstr>
      <vt:lpstr>سلسله مراتب ریسک</vt:lpstr>
      <vt:lpstr>PowerPoint Presentation</vt:lpstr>
      <vt:lpstr>مدیریت سبد پروژه ها چیست؟ </vt:lpstr>
      <vt:lpstr>PowerPoint Presentation</vt:lpstr>
      <vt:lpstr>چرا مدیریت سبد پروژه ها مهم است؟</vt:lpstr>
      <vt:lpstr>ریسک سبد پروژه ها</vt:lpstr>
      <vt:lpstr>انواع مدیریت سبد پروژه ها</vt:lpstr>
      <vt:lpstr>برخی سوالات در مورد سبد پروژه های سازمان</vt:lpstr>
      <vt:lpstr>تفاوت های مدیریت پروژه و مدیریت سبد پروژه ها</vt:lpstr>
      <vt:lpstr>چرخه عمر مدیریت سبد پروژه ها </vt:lpstr>
      <vt:lpstr> سطوح مدیریت سبد پروژه ها </vt:lpstr>
      <vt:lpstr>4 سطح بلوغ مدیریت سبد پروژه</vt:lpstr>
      <vt:lpstr>PPM Stakeholders</vt:lpstr>
      <vt:lpstr>عوامل موفقیت مدیریت سبد پروژ ه ها </vt:lpstr>
      <vt:lpstr>عوامل عدم کارایی مدیریت سبد پروژه ها </vt:lpstr>
      <vt:lpstr>ارتباط مديريت سبدپروژه ها با استراتژي سازمان</vt:lpstr>
      <vt:lpstr>PowerPoint Presentation</vt:lpstr>
      <vt:lpstr>مدیریت سبد پروژه ها شامل چه قسمت هاییست </vt:lpstr>
      <vt:lpstr>فاز ها ی مدیریت  سبد  پروژه ها</vt:lpstr>
      <vt:lpstr>اولویت بندی</vt:lpstr>
      <vt:lpstr>انتخاب سبد پروژه‌ها</vt:lpstr>
      <vt:lpstr>روش‌هاي انتخاب سبد پروژه‌ها</vt:lpstr>
      <vt:lpstr>نمونه ماتریس پورتفولیو</vt:lpstr>
      <vt:lpstr>PowerPoint Presentation</vt:lpstr>
      <vt:lpstr>فرایند پیاده سازی مدیریت سبد پروژه </vt:lpstr>
      <vt:lpstr>فرایند پیاده سازی مدیریت سبد پروژه</vt:lpstr>
      <vt:lpstr>ابزار های مدیریت  سبد پروژ ه ها</vt:lpstr>
      <vt:lpstr>ECV (Expected Commercial Value)</vt:lpstr>
      <vt:lpstr>نمودار بالونی</vt:lpstr>
      <vt:lpstr>Dashboards</vt:lpstr>
      <vt:lpstr>Sample Screen from the Microsoft Enterprise Project Management Solution</vt:lpstr>
      <vt:lpstr>مدیریت سازمان های پروژه محور OPM3</vt:lpstr>
      <vt:lpstr>شماي كلي  OPM3</vt:lpstr>
      <vt:lpstr>شماي كلي  OPM3 – معرفي (ادامه)</vt:lpstr>
      <vt:lpstr>شماي كلي  OPM3 – فوايد OPM3 </vt:lpstr>
      <vt:lpstr>شماي كلي  OPM3 – فوايد OPM3 </vt:lpstr>
      <vt:lpstr>شماي كلي  OPM3 سازمانهاي موفق</vt:lpstr>
      <vt:lpstr>شماي كلي  OPM3 –  استانداردها</vt:lpstr>
      <vt:lpstr>فراتر از پروژه‌هاي منفرد</vt:lpstr>
      <vt:lpstr>شماي كلي  OPM3 – از بين بردن شكاف</vt:lpstr>
      <vt:lpstr>فرآيند توسعه OPM3 – داراي پايه قوي</vt:lpstr>
      <vt:lpstr>مراحل مديريت سبد پروژه مطابق OPM3</vt:lpstr>
      <vt:lpstr>استاندارد OPM3 - عناصر</vt:lpstr>
      <vt:lpstr>استاندارد OPM3 –  شناخت اجزاي مدل</vt:lpstr>
      <vt:lpstr>استاندارد OPM3  راهكار برتر</vt:lpstr>
      <vt:lpstr>استاندارد OPM3 مهارتها</vt:lpstr>
      <vt:lpstr>استاندارد OPM3  نتايج و شاخص كليدي اندازه‌گيري</vt:lpstr>
      <vt:lpstr>استاندارد OPM3 وابستگي‌ها</vt:lpstr>
      <vt:lpstr>استاندارد OPM3 اجزا (مثال)</vt:lpstr>
      <vt:lpstr>استاندارد OPM3 – اجزا (مثال)</vt:lpstr>
      <vt:lpstr>PowerPoint Presentation</vt:lpstr>
      <vt:lpstr>دسته‌بندي -  نظر اجمالي</vt:lpstr>
      <vt:lpstr>دسته‌بندي (PPP)</vt:lpstr>
      <vt:lpstr>دسته‌بندي (SMCI)</vt:lpstr>
      <vt:lpstr>گامهاي OPM3</vt:lpstr>
      <vt:lpstr>نتايج خود ارزيابي</vt:lpstr>
      <vt:lpstr>نتايج خود ارزيابي</vt:lpstr>
      <vt:lpstr>نتايج خود ارزيابي</vt:lpstr>
      <vt:lpstr>نتايج خود ارزيابي</vt:lpstr>
      <vt:lpstr>نتايج خود ارزيابي</vt:lpstr>
      <vt:lpstr>تحلیل</vt:lpstr>
      <vt:lpstr>PowerPoint Presentation</vt:lpstr>
      <vt:lpstr>ارتباط با ما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استراتژیک پروژه بخش ششم: مدیریت استراتژیک</dc:title>
  <dc:creator>asus</dc:creator>
  <cp:lastModifiedBy>asus</cp:lastModifiedBy>
  <cp:revision>1</cp:revision>
  <dcterms:created xsi:type="dcterms:W3CDTF">2018-10-24T07:53:48Z</dcterms:created>
  <dcterms:modified xsi:type="dcterms:W3CDTF">2018-10-24T07:53:49Z</dcterms:modified>
</cp:coreProperties>
</file>