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DD65-F164-4AE8-B247-C2D69612AA2E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C4B5-3073-472A-8385-9BBCA4B2E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0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DDD65-F164-4AE8-B247-C2D69612AA2E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0C4B5-3073-472A-8385-9BBCA4B2E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7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e.co.uk/features/energy-and-waste/energy-software-down-to-earth/8672099.article" TargetMode="External"/><Relationship Id="rId2" Type="http://schemas.openxmlformats.org/officeDocument/2006/relationships/hyperlink" Target="http://www.irancem.com/page.aspx?id=1298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smtClean="0">
                <a:cs typeface="B Titr" panose="00000700000000000000" pitchFamily="2" charset="-78"/>
              </a:rPr>
              <a:t>نگاهي به تجارب ساختمان هاي سبز و پایدار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54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2400" smtClean="0">
                <a:latin typeface="Berlin Sans FB Demi" panose="020E0802020502020306" pitchFamily="34" charset="0"/>
              </a:rPr>
              <a:t>تنوع موضوعی صنعت ساختمان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7665"/>
      </p:ext>
    </p:extLst>
  </p:cSld>
  <p:clrMapOvr>
    <a:masterClrMapping/>
  </p:clrMapOvr>
  <p:transition spd="slow">
    <p:wip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Examples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616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Examples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333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ZCH:Lessons?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270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Simulating Performance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113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Simulating Performance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750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Simulating Performance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992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Simulating Performance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263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Simulation Results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958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Simulating Performance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298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ZCH: Analysis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816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ZCH: Analysis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153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ZCH: Analysis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781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ساختمان پایدار-آب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154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پیاده رو جاذب آب -میسوری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269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ساختمان پایدار-انرژی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342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Lighting</a:t>
            </a:r>
            <a:endParaRPr lang="en-US" altLang="en-US" smtClean="0">
              <a:solidFill>
                <a:schemeClr val="folHlink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447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Natural Ventilation</a:t>
            </a:r>
            <a:endParaRPr lang="en-US" altLang="en-US" smtClean="0">
              <a:solidFill>
                <a:schemeClr val="folHlink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785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3366"/>
                </a:solidFill>
              </a:rPr>
              <a:t>LIGHTING - RECOMMENDATION</a:t>
            </a:r>
            <a:endParaRPr lang="en-US" altLang="en-US" smtClean="0">
              <a:solidFill>
                <a:srgbClr val="003366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348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hlinkClick r:id="rId2"/>
              </a:rPr>
              <a:t>نرم افزار انرژی به نام : به سوی زمین </a:t>
            </a:r>
            <a:r>
              <a:rPr lang="en-US" smtClean="0">
                <a:hlinkClick r:id="rId2"/>
              </a:rPr>
              <a:t>Down to earth</a:t>
            </a:r>
            <a:r>
              <a:rPr lang="en-US" smtClean="0"/>
              <a:t> </a:t>
            </a:r>
            <a:br>
              <a:rPr lang="en-US" smtClean="0"/>
            </a:br>
            <a:r>
              <a:rPr lang="en-US" b="1" smtClean="0">
                <a:hlinkClick r:id="rId3"/>
              </a:rPr>
              <a:t>Energy software: Down to earth</a:t>
            </a:r>
            <a:r>
              <a:rPr lang="en-US" b="1" smtClean="0"/>
              <a:t> </a:t>
            </a:r>
            <a:br>
              <a:rPr lang="en-US" b="1" smtClean="0"/>
            </a:br>
            <a:r>
              <a:rPr lang="en-US" smtClean="0"/>
              <a:t> 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433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Supply Technologies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4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mtClean="0">
                <a:cs typeface="B Titr" panose="00000700000000000000" pitchFamily="2" charset="-78"/>
              </a:rPr>
              <a:t>اثر ساخت و ساز بر محیط زیست</a:t>
            </a:r>
            <a:endParaRPr lang="en-US" altLang="en-US" dirty="0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409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folHlink"/>
                </a:solidFill>
              </a:rPr>
              <a:t>Natural Ventilation</a:t>
            </a:r>
            <a:endParaRPr lang="en-US" smtClean="0">
              <a:solidFill>
                <a:schemeClr val="folHlink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895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cs typeface="B Titr" panose="00000700000000000000" pitchFamily="2" charset="-78"/>
              </a:rPr>
              <a:t>مقایسه دو گزینه طراحی در ارتباط با انرژی</a:t>
            </a:r>
            <a:endParaRPr lang="fa-IR" b="1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899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شبیه سازی نور روز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672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003366"/>
                </a:solidFill>
              </a:rPr>
              <a:t>برخی آمار از ایالات متحده</a:t>
            </a:r>
            <a:endParaRPr lang="en-US" altLang="en-US" dirty="0" smtClean="0">
              <a:solidFill>
                <a:srgbClr val="003366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946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سایر نمونه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0134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 تولید برق روستایی با نیروی  سبوس </a:t>
            </a:r>
            <a:r>
              <a:rPr lang="fa-IR" smtClean="0"/>
              <a:t/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446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 استفاده  از قطعات  فولادی  دوباره  نورد شده  با  صرفه بیشتر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2626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نیروگاههای میکرو هیدرووروستایی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61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  انرژی  خورشیدی -  نیروی  مردم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7091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ct val="20000"/>
              </a:spcBef>
            </a:pPr>
            <a:r>
              <a:rPr lang="fa-IR" smtClean="0">
                <a:solidFill>
                  <a:srgbClr val="0070C0"/>
                </a:solidFill>
                <a:cs typeface="B Nazanin" panose="00000400000000000000" pitchFamily="2" charset="-78"/>
              </a:rPr>
              <a:t>نتایج یک تحقیق دانشگاهی</a:t>
            </a:r>
            <a:r>
              <a:rPr lang="fa-IR" smtClean="0">
                <a:solidFill>
                  <a:schemeClr val="tx1"/>
                </a:solidFill>
              </a:rPr>
              <a:t/>
            </a:r>
            <a:br>
              <a:rPr lang="fa-IR" smtClean="0">
                <a:solidFill>
                  <a:schemeClr val="tx1"/>
                </a:solidFill>
              </a:rPr>
            </a:br>
            <a:r>
              <a:rPr lang="fa-IR" smtClean="0">
                <a:solidFill>
                  <a:schemeClr val="tx1"/>
                </a:solidFill>
                <a:latin typeface="Arial" pitchFamily="34" charset="0"/>
                <a:cs typeface="B Titr" pitchFamily="2" charset="-78"/>
              </a:rPr>
              <a:t>انتخاب بهینه مصالح در ساختمانهای سبز تحت معیارهای هزینه و عملکرد زیست محیطی</a:t>
            </a:r>
            <a:br>
              <a:rPr lang="fa-IR" smtClean="0">
                <a:solidFill>
                  <a:schemeClr val="tx1"/>
                </a:solidFill>
                <a:latin typeface="Arial" pitchFamily="34" charset="0"/>
                <a:cs typeface="B Titr" pitchFamily="2" charset="-78"/>
              </a:rPr>
            </a:br>
            <a:r>
              <a:rPr lang="fa-IR" altLang="en-US" sz="240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دانشجو: نیوشا بحریه</a:t>
            </a:r>
            <a:br>
              <a:rPr lang="fa-IR" altLang="en-US" sz="240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</a:br>
            <a:r>
              <a:rPr lang="fa-IR" altLang="en-US" sz="240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استاد راهنما: جناب آقای دکتر روانشاد نیا</a:t>
            </a:r>
            <a:br>
              <a:rPr lang="fa-IR" altLang="en-US" sz="240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</a:br>
            <a:r>
              <a:rPr lang="fa-IR" altLang="en-US" sz="240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استاد مشاور: جناب آقای دکتر نوبخت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9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sz="2400" smtClean="0">
                <a:cs typeface="B Titr" panose="00000700000000000000" pitchFamily="2" charset="-78"/>
              </a:rPr>
              <a:t>شرح مساله</a:t>
            </a:r>
            <a:endParaRPr lang="en-US" altLang="en-US" sz="240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732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sz="2400" smtClean="0">
                <a:cs typeface="B Titr" panose="00000700000000000000" pitchFamily="2" charset="-78"/>
              </a:rPr>
              <a:t>روش اجرای تحقیق</a:t>
            </a:r>
            <a:endParaRPr lang="en-US" altLang="en-US" sz="240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51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72035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mtClean="0">
                <a:cs typeface="B Titr" panose="00000700000000000000" pitchFamily="2" charset="-78"/>
              </a:rPr>
              <a:t>اثرات زیست محیطی 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8489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mtClean="0">
                <a:cs typeface="B Titr" panose="00000700000000000000" pitchFamily="2" charset="-78"/>
              </a:rPr>
              <a:t>عدم قطعیت در ساخت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222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mtClean="0">
                <a:cs typeface="B Titr" panose="00000700000000000000" pitchFamily="2" charset="-78"/>
              </a:rPr>
              <a:t>تئوری مجموعه های فازی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41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mtClean="0">
                <a:cs typeface="B Titr" panose="00000700000000000000" pitchFamily="2" charset="-78"/>
              </a:rPr>
              <a:t>شبیه سازی مونت کارلو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8489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b="1" smtClean="0">
                <a:cs typeface="B Titr" panose="00000700000000000000" pitchFamily="2" charset="-78"/>
              </a:rPr>
              <a:t>شبیه سازی فازی مونت کارلو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4616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altLang="en-US" smtClean="0">
                <a:cs typeface="B Titr" panose="00000700000000000000" pitchFamily="2" charset="-78"/>
              </a:rPr>
              <a:t>روند نما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350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mtClean="0">
                <a:cs typeface="B Titr" panose="00000700000000000000" pitchFamily="2" charset="-78"/>
              </a:rPr>
              <a:t>صحت سنجی روش ارائه شده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1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6080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mtClean="0">
                <a:cs typeface="B Titr" panose="00000700000000000000" pitchFamily="2" charset="-78"/>
              </a:rPr>
              <a:t>مطالعه موردی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4252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altLang="en-US" smtClean="0">
                <a:cs typeface="B Titr" panose="00000700000000000000" pitchFamily="2" charset="-78"/>
              </a:rPr>
              <a:t>فعالیت های مورد مطالعه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1475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mtClean="0">
                <a:cs typeface="B Titr" panose="00000700000000000000" pitchFamily="2" charset="-78"/>
              </a:rPr>
              <a:t>سناریوهای حل مسئله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4751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altLang="en-US" smtClean="0">
                <a:cs typeface="B Titr" panose="00000700000000000000" pitchFamily="2" charset="-78"/>
              </a:rPr>
              <a:t>تحلیل حساسیت هزینه و عملکرد </a:t>
            </a:r>
            <a:r>
              <a:rPr lang="fa-IR" altLang="en-US" smtClean="0">
                <a:cs typeface="B Titr" panose="00000700000000000000" pitchFamily="2" charset="-78"/>
              </a:rPr>
              <a:t>زیست محیطی</a:t>
            </a:r>
            <a:r>
              <a:rPr lang="ar-SA" altLang="en-US" smtClean="0">
                <a:cs typeface="B Titr" panose="00000700000000000000" pitchFamily="2" charset="-78"/>
              </a:rPr>
              <a:t> نسبت به عدم</a:t>
            </a:r>
            <a:r>
              <a:rPr lang="fa-IR" altLang="en-US" smtClean="0">
                <a:cs typeface="B Titr" panose="00000700000000000000" pitchFamily="2" charset="-78"/>
              </a:rPr>
              <a:t> </a:t>
            </a:r>
            <a:r>
              <a:rPr lang="ar-SA" altLang="en-US" smtClean="0">
                <a:cs typeface="B Titr" panose="00000700000000000000" pitchFamily="2" charset="-78"/>
              </a:rPr>
              <a:t>قطعیت</a:t>
            </a: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1427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r"/>
            <a:r>
              <a:rPr lang="fa-IR" altLang="en-US" b="1" smtClean="0">
                <a:cs typeface="B Titr" panose="00000700000000000000" pitchFamily="2" charset="-78"/>
              </a:rPr>
              <a:t>تحلیل حساسیت هزینه و عملکرد زیست محیطی نسبت به تعییرات پارامتر α</a:t>
            </a:r>
            <a:r>
              <a:rPr lang="en-US" altLang="en-US" sz="3600" b="1" smtClean="0">
                <a:cs typeface="B Titr" panose="00000700000000000000" pitchFamily="2" charset="-78"/>
              </a:rPr>
              <a:t/>
            </a:r>
            <a:br>
              <a:rPr lang="en-US" altLang="en-US" sz="3600" b="1" smtClean="0">
                <a:cs typeface="B Titr" panose="00000700000000000000" pitchFamily="2" charset="-78"/>
              </a:rPr>
            </a:b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7913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r"/>
            <a:r>
              <a:rPr lang="fa-IR" altLang="en-US" b="1" smtClean="0">
                <a:cs typeface="B Titr" panose="00000700000000000000" pitchFamily="2" charset="-78"/>
              </a:rPr>
              <a:t>بررسی نتایج پیشنهادی مدل</a:t>
            </a:r>
            <a:r>
              <a:rPr lang="en-US" altLang="en-US" sz="2400" smtClean="0">
                <a:cs typeface="B Titr" panose="00000700000000000000" pitchFamily="2" charset="-78"/>
              </a:rPr>
              <a:t/>
            </a:r>
            <a:br>
              <a:rPr lang="en-US" altLang="en-US" sz="2400" smtClean="0">
                <a:cs typeface="B Titr" panose="00000700000000000000" pitchFamily="2" charset="-78"/>
              </a:rPr>
            </a:br>
            <a:endParaRPr lang="en-US" altLang="en-US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5083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با آرزوی موفقیت و بهروزی شما</a:t>
            </a:r>
            <a:br>
              <a:rPr lang="fa-IR" smtClean="0"/>
            </a:br>
            <a:r>
              <a:rPr lang="fa-IR" smtClean="0"/>
              <a:t>و </a:t>
            </a:r>
            <a:br>
              <a:rPr lang="fa-IR" smtClean="0"/>
            </a:br>
            <a:r>
              <a:rPr lang="fa-IR" smtClean="0"/>
              <a:t>توسعه پایدار ایران و زمینی امن و پایدار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8443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13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سهم ساختمان از مصرف انرژی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500" smtClean="0"/>
              <a:t>وضعیت داده ستانده بخش ساختمان در امریکا</a:t>
            </a:r>
            <a:endParaRPr lang="en-US" altLang="en-US" sz="2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76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/>
              <a:t>بررسی پایداری در زنجیره تامین صنعت ساخت</a:t>
            </a:r>
            <a:br>
              <a:rPr lang="fa-IR" smtClean="0"/>
            </a:br>
            <a:r>
              <a:rPr lang="fa-IR" smtClean="0"/>
              <a:t>نمونه موردی: سیمان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68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400" b="1" smtClean="0">
                <a:solidFill>
                  <a:schemeClr val="accent1"/>
                </a:solidFill>
                <a:cs typeface="B Mitra" panose="00000400000000000000" pitchFamily="2" charset="-78"/>
              </a:rPr>
              <a:t>رئوس مطالب</a:t>
            </a:r>
            <a:br>
              <a:rPr lang="fa-IR" sz="4400" b="1" smtClean="0">
                <a:solidFill>
                  <a:schemeClr val="accent1"/>
                </a:solidFill>
                <a:cs typeface="B Mitra" panose="00000400000000000000" pitchFamily="2" charset="-78"/>
              </a:rPr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77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>
                <a:solidFill>
                  <a:srgbClr val="C00000"/>
                </a:solidFill>
                <a:latin typeface="Tahoma"/>
                <a:ea typeface="Calibri"/>
                <a:cs typeface="B Titr"/>
              </a:rPr>
              <a:t>سیمان...</a:t>
            </a:r>
            <a:r>
              <a:rPr lang="fa-IR" sz="4400" b="1" smtClean="0">
                <a:solidFill>
                  <a:srgbClr val="FFFF00"/>
                </a:solidFill>
                <a:cs typeface="B Mitra" panose="00000400000000000000" pitchFamily="2" charset="-78"/>
              </a:rPr>
              <a:t> </a:t>
            </a:r>
            <a:r>
              <a:rPr lang="fa-IR" sz="4400" b="1" smtClean="0">
                <a:solidFill>
                  <a:srgbClr val="FF0000"/>
                </a:solidFill>
                <a:cs typeface="B Mitra" panose="00000400000000000000" pitchFamily="2" charset="-78"/>
              </a:rPr>
              <a:t>مصرف بالای انرژی و آلودگی بسیار زیاد</a:t>
            </a:r>
            <a:br>
              <a:rPr lang="fa-IR" sz="4400" b="1" smtClean="0">
                <a:solidFill>
                  <a:srgbClr val="FF0000"/>
                </a:solidFill>
                <a:cs typeface="B Mitra" panose="00000400000000000000" pitchFamily="2" charset="-78"/>
              </a:rPr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94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مصرف انرژی بخش تولید سیمان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82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fa-IR" smtClean="0">
                <a:cs typeface="B Titr" pitchFamily="2" charset="-78"/>
              </a:rPr>
              <a:t>آمار تولید و مصرف سیمان- داخلی و جهانی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64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تأثیر بهینه سازی بر صنعت سیمان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76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اصول طراحی پایدار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42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60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/>
              <a:t>برنامه امریکا برای انرژی </a:t>
            </a:r>
            <a:br>
              <a:rPr lang="fa-IR" smtClean="0"/>
            </a:br>
            <a:r>
              <a:rPr lang="fa-IR" smtClean="0"/>
              <a:t>ساختمان پایدار تا سال 2020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57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2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سهم بخش های مختلف از انتشار گازهای گلخانه ای دنیا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87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8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استاندارد </a:t>
            </a:r>
            <a:r>
              <a:rPr lang="en-US" smtClean="0"/>
              <a:t>LEED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10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/>
              <a:t>سطوح </a:t>
            </a:r>
            <a:r>
              <a:rPr lang="en-US" smtClean="0"/>
              <a:t>LEED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58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smtClean="0"/>
              <a:t>5 حوزه کاربرد ارزیابی پایداری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9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LEED Basics</a:t>
            </a: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70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smtClean="0"/>
              <a:t>LEED Basics – Rating System Example (LEED 2009-NC)</a:t>
            </a:r>
            <a:endParaRPr lang="en-US" altLang="en-US" sz="3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3860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مصرف سوخت+انتشار گازهای گلخانه ای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14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smtClean="0"/>
              <a:t>LEED Basics – Category Examples</a:t>
            </a:r>
            <a:endParaRPr lang="en-US" altLang="en-US" sz="3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1918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smtClean="0"/>
              <a:t>LEED Basics – Category Examples</a:t>
            </a:r>
            <a:endParaRPr lang="en-US" altLang="en-US" sz="3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54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smtClean="0"/>
              <a:t>LEED Basics – Category Examples</a:t>
            </a:r>
            <a:endParaRPr lang="en-US" altLang="en-US" sz="3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2704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smtClean="0"/>
              <a:t>LEED Basics – Category Examples</a:t>
            </a:r>
            <a:endParaRPr lang="en-US" altLang="en-US" sz="3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211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smtClean="0"/>
              <a:t>LEED Basics – Category Examples</a:t>
            </a:r>
            <a:endParaRPr lang="en-US" altLang="en-US" sz="3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98047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LEED Basics – Certification</a:t>
            </a: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94806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LEED Basics – Certification</a:t>
            </a: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2178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LEED Basics</a:t>
            </a: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456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LEED Checklist: New Construction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395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1146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35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LEED Checklist: Existing Buildings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097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1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30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97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10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ساختمان پایدار-جمع آوری اطلاعات پایه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003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>
                <a:cs typeface="B Titr" panose="00000700000000000000" pitchFamily="2" charset="-78"/>
              </a:rPr>
              <a:t>صنعت ساختمان</a:t>
            </a:r>
            <a:endParaRPr lang="fa-IR" sz="48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605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Advanced Features of a Sustainable Building</a:t>
            </a:r>
            <a:endParaRPr lang="en-US" altLang="en-US" dirty="0" smtClean="0">
              <a:solidFill>
                <a:schemeClr val="folHlink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319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807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003366"/>
                </a:solidFill>
              </a:rPr>
              <a:t>ANNUAL EXPENDITURE</a:t>
            </a:r>
            <a:endParaRPr lang="en-US" altLang="en-US" sz="4000">
              <a:solidFill>
                <a:srgbClr val="003366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06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های ساختمان پایدار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099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چند سوال؟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820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15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smtClean="0">
                <a:cs typeface="B Titr" panose="00000700000000000000" pitchFamily="2" charset="-78"/>
              </a:rPr>
              <a:t>توربین های بادی مقیاس کوچک</a:t>
            </a:r>
            <a:endParaRPr lang="fa-IR" b="1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740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دانشکده پرستاری تگزاس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910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Examples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069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Examples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252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Examples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431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ZCH: Examples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53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</Words>
  <Application>Microsoft Office PowerPoint</Application>
  <PresentationFormat>Widescreen</PresentationFormat>
  <Paragraphs>88</Paragraphs>
  <Slides>157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7" baseType="lpstr">
      <vt:lpstr>Arial</vt:lpstr>
      <vt:lpstr>B Mitra</vt:lpstr>
      <vt:lpstr>B Nazanin</vt:lpstr>
      <vt:lpstr>B Titr</vt:lpstr>
      <vt:lpstr>Berlin Sans FB Demi</vt:lpstr>
      <vt:lpstr>Calibri</vt:lpstr>
      <vt:lpstr>Calibri Light</vt:lpstr>
      <vt:lpstr>Tahoma</vt:lpstr>
      <vt:lpstr>Times New Roman</vt:lpstr>
      <vt:lpstr>Office Theme</vt:lpstr>
      <vt:lpstr>نگاهي به تجارب ساختمان هاي سبز و پایدار</vt:lpstr>
      <vt:lpstr>رئوس مطالب </vt:lpstr>
      <vt:lpstr>PowerPoint Presentation</vt:lpstr>
      <vt:lpstr>سهم بخش های مختلف از انتشار گازهای گلخانه ای دنیا</vt:lpstr>
      <vt:lpstr>مصرف سوخت+انتشار گازهای گلخانه ای</vt:lpstr>
      <vt:lpstr>PowerPoint Presentation</vt:lpstr>
      <vt:lpstr>PowerPoint Presentation</vt:lpstr>
      <vt:lpstr>صنعت ساختمان</vt:lpstr>
      <vt:lpstr>چند سوال؟</vt:lpstr>
      <vt:lpstr>تنوع موضوعی صنعت ساختمان</vt:lpstr>
      <vt:lpstr>PowerPoint Presentation</vt:lpstr>
      <vt:lpstr>اثر ساخت و ساز بر محیط زیست</vt:lpstr>
      <vt:lpstr>برخی آمار از ایالات متحده</vt:lpstr>
      <vt:lpstr>PowerPoint Presentation</vt:lpstr>
      <vt:lpstr>PowerPoint Presentation</vt:lpstr>
      <vt:lpstr>سهم ساختمان از مصرف انرژی</vt:lpstr>
      <vt:lpstr>PowerPoint Presentation</vt:lpstr>
      <vt:lpstr>وضعیت داده ستانده بخش ساختمان در امریکا</vt:lpstr>
      <vt:lpstr>بررسی پایداری در زنجیره تامین صنعت ساخت نمونه موردی: سیمان</vt:lpstr>
      <vt:lpstr>PowerPoint Presentation</vt:lpstr>
      <vt:lpstr>سیمان... مصرف بالای انرژی و آلودگی بسیار زیاد </vt:lpstr>
      <vt:lpstr>مصرف انرژی بخش تولید سیمان</vt:lpstr>
      <vt:lpstr>آمار تولید و مصرف سیمان- داخلی و جهانی</vt:lpstr>
      <vt:lpstr>تأثیر بهینه سازی بر صنعت سیمان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اصول طراحی پایدار</vt:lpstr>
      <vt:lpstr>PowerPoint Presentation</vt:lpstr>
      <vt:lpstr>برنامه امریکا برای انرژی  ساختمان پایدار تا سال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استاندارد LEED</vt:lpstr>
      <vt:lpstr>PowerPoint Presentation</vt:lpstr>
      <vt:lpstr>سطوح LEED</vt:lpstr>
      <vt:lpstr>5 حوزه کاربرد ارزیابی پایداری</vt:lpstr>
      <vt:lpstr>LEED Basics</vt:lpstr>
      <vt:lpstr>LEED Basics – Rating System Example (LEED 2009-NC)</vt:lpstr>
      <vt:lpstr>LEED Basics – Category Examples</vt:lpstr>
      <vt:lpstr>LEED Basics – Category Examples</vt:lpstr>
      <vt:lpstr>LEED Basics – Category Examples</vt:lpstr>
      <vt:lpstr>LEED Basics – Category Examples</vt:lpstr>
      <vt:lpstr>LEED Basics – Category Examples</vt:lpstr>
      <vt:lpstr>LEED Basics – Certification</vt:lpstr>
      <vt:lpstr>LEED Basics – Certification</vt:lpstr>
      <vt:lpstr>LEED Basics</vt:lpstr>
      <vt:lpstr>LEED Checklist: New Construction</vt:lpstr>
      <vt:lpstr>PowerPoint Presentation</vt:lpstr>
      <vt:lpstr>LEED Checklist: Existing Buildings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ساختمان پایدار-جمع آوری اطلاعات پایه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Advanced Features of a Sustainable Building</vt:lpstr>
      <vt:lpstr>PowerPoint Presentation</vt:lpstr>
      <vt:lpstr>ANNUAL EXPENDITURE</vt:lpstr>
      <vt:lpstr>نمونه های ساختمان پایدار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توربین های بادی مقیاس کوچک</vt:lpstr>
      <vt:lpstr>دانشکده پرستاری تگزاس</vt:lpstr>
      <vt:lpstr>ZCH: Examples </vt:lpstr>
      <vt:lpstr>ZCH: Examples </vt:lpstr>
      <vt:lpstr>ZCH: Examples </vt:lpstr>
      <vt:lpstr>ZCH: Examples </vt:lpstr>
      <vt:lpstr>ZCH: Examples </vt:lpstr>
      <vt:lpstr>ZCH: Examples </vt:lpstr>
      <vt:lpstr>ZCH:Lessons?</vt:lpstr>
      <vt:lpstr>ZCH: Simulating Performance </vt:lpstr>
      <vt:lpstr>ZCH: Simulating Performance </vt:lpstr>
      <vt:lpstr>ZCH: Simulating Performance </vt:lpstr>
      <vt:lpstr>ZCH: Simulating Performance </vt:lpstr>
      <vt:lpstr>ZCH: Simulation Results </vt:lpstr>
      <vt:lpstr>ZCH: Simulating Performance </vt:lpstr>
      <vt:lpstr>ZCH: Analysis</vt:lpstr>
      <vt:lpstr>ZCH: Analysis</vt:lpstr>
      <vt:lpstr>ZCH: Analysis</vt:lpstr>
      <vt:lpstr>ساختمان پایدار-آب</vt:lpstr>
      <vt:lpstr>پیاده رو جاذب آب -میسوری</vt:lpstr>
      <vt:lpstr>ساختمان پایدار-انرژی</vt:lpstr>
      <vt:lpstr>Lighting</vt:lpstr>
      <vt:lpstr>Natural Ventilation</vt:lpstr>
      <vt:lpstr>LIGHTING - RECOMMENDATION</vt:lpstr>
      <vt:lpstr>نرم افزار انرژی به نام : به سوی زمین Down to earth  Energy software: Down to earth    </vt:lpstr>
      <vt:lpstr>Supply Technologies</vt:lpstr>
      <vt:lpstr>Natural Ventilation</vt:lpstr>
      <vt:lpstr>مقایسه دو گزینه طراحی در ارتباط با انرژی</vt:lpstr>
      <vt:lpstr>شبیه سازی نور روز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سایر نمونه ها</vt:lpstr>
      <vt:lpstr> تولید برق روستایی با نیروی  سبوس  </vt:lpstr>
      <vt:lpstr> استفاده  از قطعات  فولادی  دوباره  نورد شده  با  صرفه بیشتر</vt:lpstr>
      <vt:lpstr>نیروگاههای میکرو هیدرووروستایی</vt:lpstr>
      <vt:lpstr>  انرژی  خورشیدی -  نیروی  مردم</vt:lpstr>
      <vt:lpstr>نتایج یک تحقیق دانشگاهی انتخاب بهینه مصالح در ساختمانهای سبز تحت معیارهای هزینه و عملکرد زیست محیطی دانشجو: نیوشا بحریه استاد راهنما: جناب آقای دکتر روانشاد نیا استاد مشاور: جناب آقای دکتر نوبخت</vt:lpstr>
      <vt:lpstr>شرح مساله</vt:lpstr>
      <vt:lpstr>روش اجرای تحقیق</vt:lpstr>
      <vt:lpstr>PowerPoint Presentation</vt:lpstr>
      <vt:lpstr>اثرات زیست محیطی </vt:lpstr>
      <vt:lpstr>عدم قطعیت در ساخت</vt:lpstr>
      <vt:lpstr>تئوری مجموعه های فازی</vt:lpstr>
      <vt:lpstr>شبیه سازی مونت کارلو</vt:lpstr>
      <vt:lpstr>شبیه سازی فازی مونت کارلو</vt:lpstr>
      <vt:lpstr>روند نما</vt:lpstr>
      <vt:lpstr>صحت سنجی روش ارائه شده</vt:lpstr>
      <vt:lpstr>مطالعه موردی</vt:lpstr>
      <vt:lpstr>فعالیت های مورد مطالعه</vt:lpstr>
      <vt:lpstr>سناریوهای حل مسئله</vt:lpstr>
      <vt:lpstr>تحلیل حساسیت هزینه و عملکرد زیست محیطی نسبت به عدم قطعیت</vt:lpstr>
      <vt:lpstr>تحلیل حساسیت هزینه و عملکرد زیست محیطی نسبت به تعییرات پارامتر α </vt:lpstr>
      <vt:lpstr>بررسی نتایج پیشنهادی مدل </vt:lpstr>
      <vt:lpstr>با آرزوی موفقیت و بهروزی شما و  توسعه پایدار ایران و زمینی امن و پایدار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نگاهي به تجارب ساختمان هاي سبز و پایدار</dc:title>
  <dc:creator>asus</dc:creator>
  <cp:lastModifiedBy>asus</cp:lastModifiedBy>
  <cp:revision>1</cp:revision>
  <dcterms:created xsi:type="dcterms:W3CDTF">2018-06-02T08:56:57Z</dcterms:created>
  <dcterms:modified xsi:type="dcterms:W3CDTF">2018-06-02T08:56:58Z</dcterms:modified>
</cp:coreProperties>
</file>