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24B4D-8B94-464F-B352-0D913579DED0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1725D-34EF-4881-8732-B5DDF2DEC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137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A24B4D-8B94-464F-B352-0D913579DED0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1725D-34EF-4881-8732-B5DDF2DEC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741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altLang="en-US" smtClean="0">
                <a:solidFill>
                  <a:schemeClr val="accent2"/>
                </a:solidFill>
                <a:cs typeface="B Titr" panose="00000700000000000000" pitchFamily="2" charset="-78"/>
              </a:rPr>
              <a:t>متره ابنیه</a:t>
            </a:r>
            <a:endParaRPr lang="en-US" altLang="en-US" smtClean="0">
              <a:solidFill>
                <a:schemeClr val="accent2"/>
              </a:solidFill>
              <a:cs typeface="B Titr" panose="00000700000000000000" pitchFamily="2" charset="-7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686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945083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252602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altLang="en-US" smtClean="0"/>
              <a:t>ابلاغ فهرست بهای سال 98</a:t>
            </a:r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4126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altLang="en-US" smtClean="0"/>
              <a:t>حوزه شمول</a:t>
            </a:r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0724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7849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 fontAlgn="auto">
              <a:spcAft>
                <a:spcPts val="0"/>
              </a:spcAft>
              <a:defRPr/>
            </a:pPr>
            <a:r>
              <a:rPr lang="fa-IR" sz="2800" smtClean="0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فهرست بهای ابنیه، رسته ساختمان و ساختمان صنعتی،</a:t>
            </a:r>
            <a:br>
              <a:rPr lang="fa-IR" sz="2800" smtClean="0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fa-IR" sz="2800" smtClean="0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شامل 29  فصل و 6 پیوست می باشد.</a:t>
            </a:r>
            <a:r>
              <a:rPr lang="fa-IR" sz="320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fa-IR" sz="320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fa-IR" sz="320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عنوان فصل ها:</a:t>
            </a:r>
            <a:endParaRPr lang="en-US" sz="32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188894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351832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258068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6355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 fontAlgn="auto">
              <a:spcAft>
                <a:spcPts val="0"/>
              </a:spcAft>
              <a:defRPr/>
            </a:pPr>
            <a:r>
              <a:rPr lang="fa-IR" sz="280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شرح مختصری از رئوس فصول فهرست بهاء ابنیه و ابنیه صنعتی</a:t>
            </a:r>
            <a:endParaRPr lang="en-US" sz="28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259466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altLang="en-US" smtClean="0"/>
              <a:t>سرفصلهای بخش فهرست ابنیه</a:t>
            </a:r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7311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altLang="en-US" smtClean="0"/>
              <a:t>ریز عملیات تخریب</a:t>
            </a:r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514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altLang="en-US" sz="4000" smtClean="0"/>
              <a:t>فصل دوم. عملیات خاکی با دست</a:t>
            </a:r>
            <a:endParaRPr lang="en-US" altLang="en-US" sz="400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615166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altLang="en-US" sz="2800" smtClean="0">
                <a:solidFill>
                  <a:schemeClr val="tx1"/>
                </a:solidFill>
              </a:rPr>
              <a:t> 4 نوع زمین در ردیف های خاکبرداری</a:t>
            </a:r>
            <a:endParaRPr lang="en-US" altLang="en-US" sz="2800" smtClean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139922"/>
      </p:ext>
    </p:ext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altLang="en-US" sz="4000" smtClean="0"/>
              <a:t>فصل سوم. عملیات خاکی با ماشین</a:t>
            </a:r>
            <a:r>
              <a:rPr lang="en-US" altLang="en-US" sz="4000" smtClean="0"/>
              <a:t/>
            </a:r>
            <a:br>
              <a:rPr lang="en-US" altLang="en-US" sz="4000" smtClean="0"/>
            </a:br>
            <a:endParaRPr lang="en-US" altLang="en-US" sz="400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804082"/>
      </p:ext>
    </p:extLst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altLang="en-US" smtClean="0"/>
              <a:t>انواع زمین-عملیات خاکی دستی</a:t>
            </a:r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8386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altLang="en-US" smtClean="0"/>
              <a:t>انواع زمین-عملیات خاکی ماشینی</a:t>
            </a:r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1813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altLang="en-US" sz="4000" smtClean="0"/>
              <a:t>فصل چهارم</a:t>
            </a:r>
            <a:r>
              <a:rPr lang="en-US" altLang="en-US" sz="4000" smtClean="0"/>
              <a:t> . </a:t>
            </a:r>
            <a:r>
              <a:rPr lang="ar-SA" altLang="en-US" sz="4000" smtClean="0"/>
              <a:t>عمليات بنايي با سنگ</a:t>
            </a:r>
            <a:endParaRPr lang="en-US" altLang="en-US" sz="400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300468"/>
      </p:ext>
    </p:extLst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 fontAlgn="auto">
              <a:spcAft>
                <a:spcPts val="0"/>
              </a:spcAft>
              <a:defRPr/>
            </a:pPr>
            <a:r>
              <a:rPr lang="ar-SA" smtClean="0"/>
              <a:t>فصل پنجم</a:t>
            </a:r>
            <a:r>
              <a:rPr lang="en-US" smtClean="0"/>
              <a:t> . </a:t>
            </a:r>
            <a:r>
              <a:rPr lang="ar-SA" smtClean="0"/>
              <a:t>قالب بندي چوبي</a:t>
            </a:r>
            <a:r>
              <a:rPr lang="en-US" smtClean="0"/>
              <a:t/>
            </a:r>
            <a:br>
              <a:rPr lang="en-US" smtClean="0"/>
            </a:b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931381"/>
      </p:ext>
    </p:extLst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altLang="en-US" sz="4000" smtClean="0"/>
              <a:t>فصل ششم</a:t>
            </a:r>
            <a:r>
              <a:rPr lang="en-US" altLang="en-US" sz="4000" smtClean="0"/>
              <a:t> . </a:t>
            </a:r>
            <a:r>
              <a:rPr lang="ar-SA" altLang="en-US" sz="4000" smtClean="0"/>
              <a:t>قالب بندي فلزي </a:t>
            </a:r>
            <a:r>
              <a:rPr lang="en-US" altLang="en-US" sz="4000" smtClean="0"/>
              <a:t/>
            </a:r>
            <a:br>
              <a:rPr lang="en-US" altLang="en-US" sz="4000" smtClean="0"/>
            </a:br>
            <a:endParaRPr lang="en-US" altLang="en-US" sz="400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489860"/>
      </p:ext>
    </p:extLst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altLang="en-US" sz="4000" smtClean="0"/>
              <a:t>فصل هفتم . کارهای فولادي با ميلگرد</a:t>
            </a:r>
            <a:r>
              <a:rPr lang="en-US" altLang="en-US" sz="4000" smtClean="0"/>
              <a:t/>
            </a:r>
            <a:br>
              <a:rPr lang="en-US" altLang="en-US" sz="4000" smtClean="0"/>
            </a:br>
            <a:endParaRPr lang="en-US" altLang="en-US" sz="400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90813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4526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altLang="en-US" sz="4000" smtClean="0"/>
              <a:t>فصل هشتم</a:t>
            </a:r>
            <a:r>
              <a:rPr lang="en-US" altLang="en-US" sz="4000" smtClean="0"/>
              <a:t> . </a:t>
            </a:r>
            <a:r>
              <a:rPr lang="ar-SA" altLang="en-US" sz="4000" smtClean="0"/>
              <a:t>بتن درجا</a:t>
            </a:r>
            <a:endParaRPr lang="en-US" altLang="en-US" sz="400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594608"/>
      </p:ext>
    </p:extLst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405534"/>
      </p:ext>
    </p:extLst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altLang="en-US" sz="4000" smtClean="0"/>
              <a:t>فصل نهم. کارهای فولادي سنگين</a:t>
            </a:r>
            <a:endParaRPr lang="en-US" altLang="en-US" sz="400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369012"/>
      </p:ext>
    </p:extLst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17337"/>
      </p:ext>
    </p:extLst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altLang="en-US" sz="4000" smtClean="0"/>
              <a:t>فصل یازدهم. آجرکاري و شفته ريزي</a:t>
            </a:r>
            <a:endParaRPr lang="en-US" altLang="en-US" sz="400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27084"/>
      </p:ext>
    </p:extLst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altLang="en-US" sz="4000" smtClean="0"/>
              <a:t>فصل سيزدهم</a:t>
            </a:r>
            <a:r>
              <a:rPr lang="en-US" altLang="en-US" sz="4000" smtClean="0"/>
              <a:t> . </a:t>
            </a:r>
            <a:r>
              <a:rPr lang="ar-SA" altLang="en-US" sz="4000" smtClean="0"/>
              <a:t>عايقکاری رطوبتي</a:t>
            </a:r>
            <a:endParaRPr lang="en-US" altLang="en-US" sz="400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73517"/>
      </p:ext>
    </p:extLst>
  </p:cSld>
  <p:clrMapOvr>
    <a:masterClrMapping/>
  </p:clrMapOvr>
  <p:transition spd="slow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altLang="en-US" sz="4000" smtClean="0"/>
              <a:t>فصل هفدهم . کارهای آلومينيومي </a:t>
            </a:r>
            <a:r>
              <a:rPr lang="en-US" altLang="en-US" sz="4000" smtClean="0"/>
              <a:t/>
            </a:r>
            <a:br>
              <a:rPr lang="en-US" altLang="en-US" sz="4000" smtClean="0"/>
            </a:br>
            <a:endParaRPr lang="en-US" altLang="en-US" sz="400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307396"/>
      </p:ext>
    </p:extLst>
  </p:cSld>
  <p:clrMapOvr>
    <a:masterClrMapping/>
  </p:clrMapOvr>
  <p:transition spd="slow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2721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 fontAlgn="auto">
              <a:spcAft>
                <a:spcPts val="0"/>
              </a:spcAft>
              <a:defRPr/>
            </a:pPr>
            <a:r>
              <a:rPr lang="fa-IR" sz="400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پیوست های فهرست بها</a:t>
            </a:r>
            <a:endParaRPr lang="en-US" sz="4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638109"/>
      </p:ext>
    </p:extLst>
  </p:cSld>
  <p:clrMapOvr>
    <a:masterClrMapping/>
  </p:clrMapOvr>
  <p:transition spd="slow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495555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 fontAlgn="auto">
              <a:spcAft>
                <a:spcPts val="0"/>
              </a:spcAft>
              <a:defRPr/>
            </a:pPr>
            <a:r>
              <a:rPr lang="fa-IR" sz="400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انواع فهرست بها:</a:t>
            </a:r>
            <a:r>
              <a:rPr lang="en-US" sz="400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en-US" sz="400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en-US" sz="4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991706"/>
      </p:ext>
    </p:extLst>
  </p:cSld>
  <p:clrMapOvr>
    <a:masterClrMapping/>
  </p:clrMapOvr>
  <p:transition spd="slow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 fontAlgn="auto">
              <a:spcAft>
                <a:spcPts val="0"/>
              </a:spcAft>
              <a:defRPr/>
            </a:pPr>
            <a:r>
              <a:rPr lang="fa-IR" sz="400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ضريب طبقات و ضريب ارتفاع</a:t>
            </a:r>
            <a:br>
              <a:rPr lang="fa-IR" sz="400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en-US" sz="4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464986"/>
      </p:ext>
    </p:extLst>
  </p:cSld>
  <p:clrMapOvr>
    <a:masterClrMapping/>
  </p:clrMapOvr>
  <p:transition spd="slow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157407"/>
      </p:ext>
    </p:extLst>
  </p:cSld>
  <p:clrMapOvr>
    <a:masterClrMapping/>
  </p:clrMapOvr>
  <p:transition spd="slow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144752"/>
      </p:ext>
    </p:extLst>
  </p:cSld>
  <p:clrMapOvr>
    <a:masterClrMapping/>
  </p:clrMapOvr>
  <p:transition spd="slow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305876"/>
      </p:ext>
    </p:extLst>
  </p:cSld>
  <p:clrMapOvr>
    <a:masterClrMapping/>
  </p:clrMapOvr>
  <p:transition spd="slow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754785"/>
      </p:ext>
    </p:extLst>
  </p:cSld>
  <p:clrMapOvr>
    <a:masterClrMapping/>
  </p:clrMapOvr>
  <p:transition spd="slow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 fontAlgn="auto">
              <a:spcAft>
                <a:spcPts val="0"/>
              </a:spcAft>
              <a:defRPr/>
            </a:pPr>
            <a:r>
              <a:rPr lang="fa-IR" sz="400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آنالیز بها</a:t>
            </a:r>
            <a:endParaRPr lang="en-US" sz="4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421981"/>
      </p:ext>
    </p:extLst>
  </p:cSld>
  <p:clrMapOvr>
    <a:masterClrMapping/>
  </p:clrMapOvr>
  <p:transition spd="slow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 fontAlgn="auto">
              <a:spcAft>
                <a:spcPts val="0"/>
              </a:spcAft>
              <a:defRPr/>
            </a:pPr>
            <a:r>
              <a:rPr lang="fa-IR" sz="400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استفاده از فهرست بها</a:t>
            </a:r>
            <a:endParaRPr lang="en-US" sz="4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158287"/>
      </p:ext>
    </p:extLst>
  </p:cSld>
  <p:clrMapOvr>
    <a:masterClrMapping/>
  </p:clrMapOvr>
  <p:transition spd="slow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251375"/>
      </p:ext>
    </p:extLst>
  </p:cSld>
  <p:clrMapOvr>
    <a:masterClrMapping/>
  </p:clrMapOvr>
  <p:transition spd="slow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 fontAlgn="auto">
              <a:spcAft>
                <a:spcPts val="0"/>
              </a:spcAft>
              <a:defRPr/>
            </a:pPr>
            <a:r>
              <a:rPr lang="fa-IR" sz="400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ما به تفاوت نرخ سیمان وفولاد</a:t>
            </a:r>
            <a:endParaRPr lang="en-US" sz="4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913914"/>
      </p:ext>
    </p:extLst>
  </p:cSld>
  <p:clrMapOvr>
    <a:masterClrMapping/>
  </p:clrMapOvr>
  <p:transition spd="slow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923273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643464"/>
      </p:ext>
    </p:extLst>
  </p:cSld>
  <p:clrMapOvr>
    <a:masterClrMapping/>
  </p:clrMapOvr>
  <p:transition spd="slow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 fontAlgn="auto">
              <a:spcAft>
                <a:spcPts val="0"/>
              </a:spcAft>
              <a:defRPr/>
            </a:pPr>
            <a:r>
              <a:rPr lang="fa-IR" sz="400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محاسبه مابه التفاوت</a:t>
            </a:r>
            <a:endParaRPr lang="en-US" sz="4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687517"/>
      </p:ext>
    </p:extLst>
  </p:cSld>
  <p:clrMapOvr>
    <a:masterClrMapping/>
  </p:clrMapOvr>
  <p:transition spd="slow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 fontAlgn="auto">
              <a:spcAft>
                <a:spcPts val="0"/>
              </a:spcAft>
              <a:defRPr/>
            </a:pPr>
            <a:r>
              <a:rPr lang="fa-IR" sz="400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مابه التفاوت نرخ سیمان و فولاد در نفت</a:t>
            </a:r>
            <a:endParaRPr lang="en-US" sz="4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444605"/>
      </p:ext>
    </p:extLst>
  </p:cSld>
  <p:clrMapOvr>
    <a:masterClrMapping/>
  </p:clrMapOvr>
  <p:transition spd="slow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 fontAlgn="auto">
              <a:spcAft>
                <a:spcPts val="0"/>
              </a:spcAft>
              <a:defRPr/>
            </a:pPr>
            <a:r>
              <a:rPr lang="fa-IR" sz="400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نحوه محاسبه</a:t>
            </a:r>
            <a:endParaRPr lang="en-US" sz="4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407890"/>
      </p:ext>
    </p:extLst>
  </p:cSld>
  <p:clrMapOvr>
    <a:masterClrMapping/>
  </p:clrMapOvr>
  <p:transition spd="slow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 fontAlgn="auto">
              <a:spcAft>
                <a:spcPts val="0"/>
              </a:spcAft>
              <a:defRPr/>
            </a:pPr>
            <a:r>
              <a:rPr lang="fa-IR" sz="400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ضرایب</a:t>
            </a:r>
            <a:endParaRPr lang="en-US" sz="4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302733"/>
      </p:ext>
    </p:extLst>
  </p:cSld>
  <p:clrMapOvr>
    <a:masterClrMapping/>
  </p:clrMapOvr>
  <p:transition spd="slow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altLang="en-US" smtClean="0"/>
              <a:t>ضرایب بالاسری</a:t>
            </a:r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9795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altLang="en-US" smtClean="0"/>
              <a:t>ساختار شکست پرداخت هزینه‌های تجهیز کارگاه</a:t>
            </a:r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79390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366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068099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840533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6759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 fontAlgn="auto">
              <a:spcAft>
                <a:spcPts val="0"/>
              </a:spcAft>
              <a:defRPr/>
            </a:pPr>
            <a:r>
              <a:rPr lang="fa-IR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معرفی:</a:t>
            </a:r>
            <a:endParaRPr lang="en-US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644598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170</Words>
  <Application>Microsoft Office PowerPoint</Application>
  <PresentationFormat>On-screen Show (4:3)</PresentationFormat>
  <Paragraphs>34</Paragraphs>
  <Slides>56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2" baseType="lpstr">
      <vt:lpstr>Arial</vt:lpstr>
      <vt:lpstr>B Titr</vt:lpstr>
      <vt:lpstr>Calibri</vt:lpstr>
      <vt:lpstr>Calibri Light</vt:lpstr>
      <vt:lpstr>Times New Roman</vt:lpstr>
      <vt:lpstr>Office Theme</vt:lpstr>
      <vt:lpstr>متره ابنیه</vt:lpstr>
      <vt:lpstr>سرفصلهای بخش فهرست ابنیه</vt:lpstr>
      <vt:lpstr>PowerPoint Presentation</vt:lpstr>
      <vt:lpstr>انواع فهرست بها: </vt:lpstr>
      <vt:lpstr>PowerPoint Presentation</vt:lpstr>
      <vt:lpstr>PowerPoint Presentation</vt:lpstr>
      <vt:lpstr>PowerPoint Presentation</vt:lpstr>
      <vt:lpstr>PowerPoint Presentation</vt:lpstr>
      <vt:lpstr>معرفی:</vt:lpstr>
      <vt:lpstr>PowerPoint Presentation</vt:lpstr>
      <vt:lpstr>PowerPoint Presentation</vt:lpstr>
      <vt:lpstr>ابلاغ فهرست بهای سال 98</vt:lpstr>
      <vt:lpstr>حوزه شمول</vt:lpstr>
      <vt:lpstr>PowerPoint Presentation</vt:lpstr>
      <vt:lpstr>فهرست بهای ابنیه، رسته ساختمان و ساختمان صنعتی،  شامل 29  فصل و 6 پیوست می باشد. عنوان فصل ها:</vt:lpstr>
      <vt:lpstr>PowerPoint Presentation</vt:lpstr>
      <vt:lpstr>PowerPoint Presentation</vt:lpstr>
      <vt:lpstr>PowerPoint Presentation</vt:lpstr>
      <vt:lpstr>شرح مختصری از رئوس فصول فهرست بهاء ابنیه و ابنیه صنعتی</vt:lpstr>
      <vt:lpstr>ریز عملیات تخریب</vt:lpstr>
      <vt:lpstr>فصل دوم. عملیات خاکی با دست</vt:lpstr>
      <vt:lpstr> 4 نوع زمین در ردیف های خاکبرداری</vt:lpstr>
      <vt:lpstr>فصل سوم. عملیات خاکی با ماشین </vt:lpstr>
      <vt:lpstr>انواع زمین-عملیات خاکی دستی</vt:lpstr>
      <vt:lpstr>انواع زمین-عملیات خاکی ماشینی</vt:lpstr>
      <vt:lpstr>فصل چهارم . عمليات بنايي با سنگ</vt:lpstr>
      <vt:lpstr>فصل پنجم . قالب بندي چوبي </vt:lpstr>
      <vt:lpstr>فصل ششم . قالب بندي فلزي  </vt:lpstr>
      <vt:lpstr>فصل هفتم . کارهای فولادي با ميلگرد </vt:lpstr>
      <vt:lpstr>فصل هشتم . بتن درجا</vt:lpstr>
      <vt:lpstr>PowerPoint Presentation</vt:lpstr>
      <vt:lpstr>فصل نهم. کارهای فولادي سنگين</vt:lpstr>
      <vt:lpstr>PowerPoint Presentation</vt:lpstr>
      <vt:lpstr>فصل یازدهم. آجرکاري و شفته ريزي</vt:lpstr>
      <vt:lpstr>فصل سيزدهم . عايقکاری رطوبتي</vt:lpstr>
      <vt:lpstr>فصل هفدهم . کارهای آلومينيومي  </vt:lpstr>
      <vt:lpstr>PowerPoint Presentation</vt:lpstr>
      <vt:lpstr>پیوست های فهرست بها</vt:lpstr>
      <vt:lpstr>PowerPoint Presentation</vt:lpstr>
      <vt:lpstr>ضريب طبقات و ضريب ارتفاع </vt:lpstr>
      <vt:lpstr>PowerPoint Presentation</vt:lpstr>
      <vt:lpstr>PowerPoint Presentation</vt:lpstr>
      <vt:lpstr>PowerPoint Presentation</vt:lpstr>
      <vt:lpstr>PowerPoint Presentation</vt:lpstr>
      <vt:lpstr>آنالیز بها</vt:lpstr>
      <vt:lpstr>استفاده از فهرست بها</vt:lpstr>
      <vt:lpstr>PowerPoint Presentation</vt:lpstr>
      <vt:lpstr>ما به تفاوت نرخ سیمان وفولاد</vt:lpstr>
      <vt:lpstr>PowerPoint Presentation</vt:lpstr>
      <vt:lpstr>محاسبه مابه التفاوت</vt:lpstr>
      <vt:lpstr>مابه التفاوت نرخ سیمان و فولاد در نفت</vt:lpstr>
      <vt:lpstr>نحوه محاسبه</vt:lpstr>
      <vt:lpstr>ضرایب</vt:lpstr>
      <vt:lpstr>ضرایب بالاسری</vt:lpstr>
      <vt:lpstr>ساختار شکست پرداخت هزینه‌های تجهیز کارگاه</vt:lpstr>
      <vt:lpstr>PowerPoint Presentation</vt:lpstr>
    </vt:vector>
  </TitlesOfParts>
  <Company>SolarSys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متره ابنیه</dc:title>
  <dc:creator>ArmanSara</dc:creator>
  <cp:lastModifiedBy>ArmanSara</cp:lastModifiedBy>
  <cp:revision>1</cp:revision>
  <dcterms:created xsi:type="dcterms:W3CDTF">2020-03-15T11:50:53Z</dcterms:created>
  <dcterms:modified xsi:type="dcterms:W3CDTF">2020-03-15T11:50:53Z</dcterms:modified>
</cp:coreProperties>
</file>