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8DD0-B44B-452F-8BD1-E5BFA39363E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0C4F-2ED0-4636-9A7C-21C0E926A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3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A8DD0-B44B-452F-8BD1-E5BFA39363E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30C4F-2ED0-4636-9A7C-21C0E926A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9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مهندسی ارزش</a:t>
            </a:r>
            <a:br>
              <a:rPr lang="fa-IR" smtClean="0">
                <a:cs typeface="B Titr" panose="00000700000000000000" pitchFamily="2" charset="-78"/>
              </a:rPr>
            </a:br>
            <a:r>
              <a:rPr lang="fa-IR" smtClean="0">
                <a:cs typeface="B Titr" panose="00000700000000000000" pitchFamily="2" charset="-78"/>
              </a:rPr>
              <a:t>متدولوژی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06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6590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9512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9813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تعاریف مهندسی ارزش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97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tx1"/>
                </a:solidFill>
                <a:latin typeface="+mn-lt"/>
                <a:ea typeface="+mn-ea"/>
                <a:cs typeface="B Titr" pitchFamily="2" charset="-78"/>
              </a:rPr>
              <a:t>فلسفه ی مهندسی ارزش</a:t>
            </a:r>
            <a:endParaRPr lang="fa-IR" dirty="0" smtClean="0">
              <a:solidFill>
                <a:schemeClr val="tx1"/>
              </a:solidFill>
              <a:latin typeface="+mn-lt"/>
              <a:ea typeface="+mn-ea"/>
              <a:cs typeface="B 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149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3500" smtClean="0">
                <a:solidFill>
                  <a:srgbClr val="CC0000"/>
                </a:solidFill>
              </a:rPr>
              <a:t>     </a:t>
            </a:r>
            <a:r>
              <a:rPr lang="ar-SA" altLang="en-US" sz="3500" smtClean="0">
                <a:solidFill>
                  <a:srgbClr val="CC0000"/>
                </a:solidFill>
              </a:rPr>
              <a:t>برخ</a:t>
            </a:r>
            <a:r>
              <a:rPr lang="fa-IR" altLang="en-US" sz="3500" smtClean="0">
                <a:solidFill>
                  <a:srgbClr val="CC0000"/>
                </a:solidFill>
              </a:rPr>
              <a:t>ی از</a:t>
            </a:r>
            <a:r>
              <a:rPr lang="ar-SA" altLang="en-US" sz="3500" smtClean="0">
                <a:solidFill>
                  <a:srgbClr val="CC0000"/>
                </a:solidFill>
              </a:rPr>
              <a:t> دلايل وقوع ارزش ضعيف</a:t>
            </a:r>
            <a:r>
              <a:rPr lang="en-US" altLang="en-US" sz="3500" smtClean="0">
                <a:solidFill>
                  <a:srgbClr val="CC0000"/>
                </a:solidFill>
              </a:rPr>
              <a:t>        </a:t>
            </a:r>
            <a:endParaRPr lang="en-US" altLang="en-US" sz="3500" dirty="0">
              <a:solidFill>
                <a:srgbClr val="CC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11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9877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cs typeface="B Titr" pitchFamily="2" charset="-78"/>
              </a:rPr>
              <a:t>شاخص ارزش = 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7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چرا برنامه کار؟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60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>
                <a:cs typeface="B Titr" panose="00000700000000000000" pitchFamily="2" charset="-78"/>
              </a:rPr>
              <a:t>سرفصل های برنامه کار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01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altLang="en-US" smtClean="0"/>
              <a:t>چرا برنامه كار</a:t>
            </a:r>
            <a:r>
              <a:rPr lang="en-US" altLang="en-US" smtClean="0"/>
              <a:t>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754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altLang="en-US" smtClean="0"/>
              <a:t>مزاياي استفاده از برنامه كار</a:t>
            </a:r>
            <a:r>
              <a:rPr lang="en-US" altLang="en-US" smtClean="0"/>
              <a:t>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436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altLang="en-US" smtClean="0"/>
              <a:t>مزاياي استفاده از برنامه كار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028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altLang="en-US" smtClean="0"/>
              <a:t>مزاياي استفاده از برنامه كار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3074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altLang="en-US" sz="3200" smtClean="0"/>
              <a:t>نظرات متخصصين مهندسي ارزش در مورد فلسفه برنامه كار</a:t>
            </a:r>
            <a:r>
              <a:rPr lang="en-US" altLang="en-US" sz="3200" smtClean="0"/>
              <a:t> </a:t>
            </a:r>
            <a:endParaRPr lang="en-US" altLang="en-US" sz="32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9335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altLang="en-US" sz="3200" smtClean="0"/>
              <a:t>نظرات متخصصين مهندسي ارزش در مورد فلسفه برنامه كار</a:t>
            </a:r>
            <a:r>
              <a:rPr lang="en-US" altLang="en-US" sz="3200" smtClean="0"/>
              <a:t> </a:t>
            </a:r>
            <a:endParaRPr lang="en-US" altLang="en-US" sz="32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749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altLang="en-US" sz="3200" smtClean="0"/>
              <a:t>نظرات متخصصين مهندسي ارزش در مورد فلسفه برنامه كار</a:t>
            </a:r>
            <a:r>
              <a:rPr lang="en-US" altLang="en-US" sz="3200" smtClean="0"/>
              <a:t> </a:t>
            </a:r>
            <a:endParaRPr lang="en-US" altLang="en-US" sz="32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2743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6701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altLang="en-US" sz="3200" smtClean="0"/>
              <a:t>نظرات متخصصين مهندسي ارزش در مورد فلسفه برنامه كار</a:t>
            </a:r>
            <a:r>
              <a:rPr lang="en-US" altLang="en-US" sz="3200" smtClean="0"/>
              <a:t> </a:t>
            </a:r>
            <a:endParaRPr lang="en-US" altLang="en-US" sz="32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6550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برنامه کار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2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تاریخچه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97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3075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برنامه‌كار مطالعه ارزش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91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9100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ar-SA" altLang="en-US" sz="2700" smtClean="0">
                <a:solidFill>
                  <a:srgbClr val="FF9933"/>
                </a:solidFill>
                <a:cs typeface="B Nazanin" panose="00000400000000000000" pitchFamily="2" charset="-78"/>
              </a:rPr>
              <a:t>1-</a:t>
            </a:r>
            <a: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 دانش</a:t>
            </a:r>
            <a:r>
              <a:rPr lang="en-US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 </a:t>
            </a:r>
            <a: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 و تخصص</a:t>
            </a:r>
            <a:b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</a:br>
            <a:r>
              <a:rPr lang="ar-SA" altLang="en-US" sz="2700" smtClean="0">
                <a:solidFill>
                  <a:srgbClr val="FF9933"/>
                </a:solidFill>
                <a:cs typeface="B Nazanin" panose="00000400000000000000" pitchFamily="2" charset="-78"/>
              </a:rPr>
              <a:t>2- </a:t>
            </a:r>
            <a: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توانمندي تحليلي</a:t>
            </a:r>
            <a:b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</a:br>
            <a:r>
              <a:rPr lang="ar-SA" altLang="en-US" sz="2700" smtClean="0">
                <a:solidFill>
                  <a:srgbClr val="FF9933"/>
                </a:solidFill>
                <a:cs typeface="B Nazanin" panose="00000400000000000000" pitchFamily="2" charset="-78"/>
              </a:rPr>
              <a:t>3-</a:t>
            </a:r>
            <a: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 قدرت خلاقيت</a:t>
            </a:r>
            <a:b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</a:br>
            <a:r>
              <a:rPr lang="ar-SA" altLang="en-US" sz="2700" smtClean="0">
                <a:solidFill>
                  <a:srgbClr val="FF9933"/>
                </a:solidFill>
                <a:cs typeface="B Nazanin" panose="00000400000000000000" pitchFamily="2" charset="-78"/>
              </a:rPr>
              <a:t>4-</a:t>
            </a:r>
            <a: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 خودسازماندهي</a:t>
            </a:r>
            <a:b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</a:br>
            <a:r>
              <a:rPr lang="ar-SA" altLang="en-US" sz="2700" smtClean="0">
                <a:solidFill>
                  <a:srgbClr val="FF9933"/>
                </a:solidFill>
                <a:cs typeface="B Nazanin" panose="00000400000000000000" pitchFamily="2" charset="-78"/>
              </a:rPr>
              <a:t>5-</a:t>
            </a:r>
            <a: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 شخصيت</a:t>
            </a:r>
            <a:r>
              <a:rPr lang="en-US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 </a:t>
            </a:r>
            <a: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حرفه‌اي</a:t>
            </a:r>
            <a:b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</a:br>
            <a:r>
              <a:rPr lang="ar-SA" altLang="en-US" sz="2700" smtClean="0">
                <a:solidFill>
                  <a:srgbClr val="FF9933"/>
                </a:solidFill>
                <a:cs typeface="B Nazanin" panose="00000400000000000000" pitchFamily="2" charset="-78"/>
              </a:rPr>
              <a:t>6-</a:t>
            </a:r>
            <a: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 تمايل به همكاري</a:t>
            </a:r>
            <a:b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</a:br>
            <a:r>
              <a:rPr lang="ar-SA" altLang="en-US" sz="2700" smtClean="0">
                <a:solidFill>
                  <a:srgbClr val="FF9933"/>
                </a:solidFill>
                <a:cs typeface="B Nazanin" panose="00000400000000000000" pitchFamily="2" charset="-78"/>
              </a:rPr>
              <a:t>7-</a:t>
            </a:r>
            <a: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 تجربه</a:t>
            </a:r>
            <a:b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</a:br>
            <a:r>
              <a:rPr lang="ar-SA" altLang="en-US" sz="2700" smtClean="0">
                <a:solidFill>
                  <a:srgbClr val="FF9933"/>
                </a:solidFill>
                <a:cs typeface="B Nazanin" panose="00000400000000000000" pitchFamily="2" charset="-78"/>
              </a:rPr>
              <a:t>8-</a:t>
            </a:r>
            <a: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 اعتقاد به اهميت ارزش</a:t>
            </a:r>
            <a:b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</a:br>
            <a:r>
              <a:rPr lang="ar-SA" altLang="en-US" sz="2700" smtClean="0">
                <a:solidFill>
                  <a:srgbClr val="FF9933"/>
                </a:solidFill>
                <a:cs typeface="B Nazanin" panose="00000400000000000000" pitchFamily="2" charset="-78"/>
              </a:rPr>
              <a:t>9- </a:t>
            </a:r>
            <a:r>
              <a:rPr lang="ar-SA" altLang="en-US" sz="2700" smtClean="0">
                <a:solidFill>
                  <a:schemeClr val="accent2"/>
                </a:solidFill>
                <a:cs typeface="B Nazanin" panose="00000400000000000000" pitchFamily="2" charset="-78"/>
              </a:rPr>
              <a:t>اعتقاد به كارايي فرايند مهندسي ارزش</a:t>
            </a:r>
            <a:endParaRPr lang="en-US" altLang="en-US" sz="2700" dirty="0">
              <a:solidFill>
                <a:schemeClr val="accent2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79272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1122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143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112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 sz="26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tr" pitchFamily="2" charset="-78"/>
              </a:rPr>
              <a:t/>
            </a:r>
            <a:br>
              <a:rPr lang="fa-IR" sz="26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tr" pitchFamily="2" charset="-78"/>
              </a:rPr>
            </a:br>
            <a:r>
              <a:rPr lang="fa-IR" sz="26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tr" pitchFamily="2" charset="-78"/>
              </a:rPr>
              <a:t>مشخصات گزارش پيش</a:t>
            </a:r>
            <a:r>
              <a:rPr lang="fa-IR" sz="26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‌</a:t>
            </a:r>
            <a:r>
              <a:rPr lang="fa-IR" sz="26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tr" pitchFamily="2" charset="-78"/>
              </a:rPr>
              <a:t>مطالعه :</a:t>
            </a:r>
            <a:endParaRPr lang="en-US" sz="260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6183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 sz="3500" smtClean="0">
                <a:solidFill>
                  <a:srgbClr val="CC0000"/>
                </a:solidFill>
                <a:cs typeface="Homa" pitchFamily="2" charset="0"/>
              </a:rPr>
              <a:t>مـراحل مطالعـات مهنـدسي ارزش</a:t>
            </a:r>
            <a:endParaRPr lang="en-US" altLang="en-US" sz="3500">
              <a:solidFill>
                <a:srgbClr val="CC0000"/>
              </a:solidFill>
              <a:cs typeface="Homa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63489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تاريخچه توسعه و تكامل مهندسي ارزش در جهان (1997-1947) 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3500" smtClean="0">
                <a:cs typeface="B Titr" panose="00000700000000000000" pitchFamily="2" charset="-78"/>
              </a:rPr>
              <a:t>برنامه كارگاه راه آهن شيراز-بوشهر</a:t>
            </a:r>
            <a:endParaRPr lang="en-US" altLang="en-US" sz="35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7956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b="0" smtClean="0">
                <a:solidFill>
                  <a:srgbClr val="CA0000"/>
                </a:solidFill>
                <a:cs typeface="Homa" pitchFamily="2" charset="0"/>
              </a:rPr>
              <a:t>تكميل و تحليل اطلاعات</a:t>
            </a:r>
            <a:endParaRPr lang="en-US" altLang="en-US" b="0" smtClean="0">
              <a:solidFill>
                <a:srgbClr val="CA0000"/>
              </a:solidFill>
              <a:cs typeface="Homa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563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0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1600" smtClean="0">
                <a:solidFill>
                  <a:schemeClr val="tx1"/>
                </a:solidFill>
                <a:cs typeface="B Nazanin" panose="00000400000000000000" pitchFamily="2" charset="-78"/>
              </a:rPr>
              <a:t>مراحل فاز اطلاعات</a:t>
            </a:r>
            <a:endParaRPr lang="en-US" altLang="en-US" sz="1600" smtClean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4410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b="0" smtClean="0">
                <a:cs typeface="Titr" pitchFamily="2" charset="0"/>
              </a:rPr>
              <a:t>هدف طرح (نمونه)</a:t>
            </a:r>
            <a:endParaRPr lang="en-US" altLang="en-US" b="0" smtClean="0">
              <a:cs typeface="Titr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0022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mtClean="0">
                <a:cs typeface="Titr" pitchFamily="2" charset="0"/>
              </a:rPr>
              <a:t>برنامه‌ريزي </a:t>
            </a:r>
            <a:endParaRPr lang="en-US" altLang="en-US" smtClean="0">
              <a:cs typeface="Titr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43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 sz="3500" smtClean="0">
                <a:solidFill>
                  <a:srgbClr val="669900"/>
                </a:solidFill>
                <a:cs typeface="B Titr" panose="00000700000000000000" pitchFamily="2" charset="-78"/>
              </a:rPr>
              <a:t>معيارهاي سنجش عملكرد پروژه </a:t>
            </a:r>
            <a:r>
              <a:rPr lang="ar-SA" altLang="en-US" smtClean="0">
                <a:cs typeface="B Titr" panose="00000700000000000000" pitchFamily="2" charset="-78"/>
              </a:rPr>
              <a:t> </a:t>
            </a:r>
            <a:endParaRPr lang="en-US" altLang="en-US" dirty="0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8404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1432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53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SA" altLang="en-US" smtClean="0"/>
              <a:t>فاز دوم </a:t>
            </a:r>
            <a:r>
              <a:rPr lang="fa-IR" altLang="en-US" smtClean="0"/>
              <a:t>كارگاه</a:t>
            </a:r>
            <a:r>
              <a:rPr lang="ar-SA" altLang="en-US" smtClean="0"/>
              <a:t> :</a:t>
            </a:r>
            <a:r>
              <a:rPr lang="fa-IR" altLang="en-US" smtClean="0"/>
              <a:t> </a:t>
            </a:r>
            <a:r>
              <a:rPr lang="ar-SA" altLang="en-US" smtClean="0"/>
              <a:t>تحليل كاركرد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26943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19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SA" altLang="en-US" smtClean="0"/>
              <a:t>فاز تحليل كاركرد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25184"/>
      </p:ext>
    </p:extLst>
  </p:cSld>
  <p:clrMapOvr>
    <a:masterClrMapping/>
  </p:clrMapOvr>
  <p:transition spd="slow">
    <p:wheel spokes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mtClean="0">
                <a:cs typeface="Titr" pitchFamily="2" charset="0"/>
              </a:rPr>
              <a:t>كاركرد</a:t>
            </a:r>
            <a:endParaRPr lang="en-US" altLang="en-US" smtClean="0">
              <a:cs typeface="Titr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45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 b="0" smtClean="0">
                <a:solidFill>
                  <a:srgbClr val="CC0000"/>
                </a:solidFill>
                <a:cs typeface="Traffic" pitchFamily="2" charset="0"/>
              </a:rPr>
              <a:t>وظيفه مهندسي ارزش </a:t>
            </a:r>
            <a:r>
              <a:rPr lang="en-US" altLang="en-US" b="0" smtClean="0">
                <a:solidFill>
                  <a:srgbClr val="CC0000"/>
                </a:solidFill>
                <a:cs typeface="Traffic" pitchFamily="2" charset="0"/>
              </a:rPr>
              <a:t>:</a:t>
            </a:r>
            <a:endParaRPr lang="en-US" altLang="en-US" b="0" smtClean="0">
              <a:solidFill>
                <a:srgbClr val="CC0000"/>
              </a:solidFill>
              <a:cs typeface="Traffic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6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 sz="5200" smtClean="0">
                <a:cs typeface="Titr" pitchFamily="2" charset="0"/>
              </a:rPr>
              <a:t>   </a:t>
            </a:r>
            <a:r>
              <a:rPr lang="ar-SA" altLang="en-US" sz="4300" smtClean="0">
                <a:cs typeface="Titr" pitchFamily="2" charset="0"/>
              </a:rPr>
              <a:t>كاركرد   =   اسم    +  فعل</a:t>
            </a:r>
            <a:endParaRPr lang="en-US" altLang="en-US" sz="4300">
              <a:cs typeface="Titr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911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 sz="3000" smtClean="0">
                <a:solidFill>
                  <a:srgbClr val="CC0000"/>
                </a:solidFill>
                <a:cs typeface="Titr" pitchFamily="2" charset="0"/>
              </a:rPr>
              <a:t>مراحل رسم نمودار</a:t>
            </a:r>
            <a:r>
              <a:rPr lang="fa-IR" altLang="en-US" sz="3000" smtClean="0">
                <a:solidFill>
                  <a:srgbClr val="CC0000"/>
                </a:solidFill>
                <a:cs typeface="Titr" pitchFamily="2" charset="0"/>
              </a:rPr>
              <a:t> </a:t>
            </a:r>
            <a:r>
              <a:rPr lang="en-US" altLang="en-US" sz="3000" smtClean="0">
                <a:solidFill>
                  <a:srgbClr val="CC0000"/>
                </a:solidFill>
                <a:cs typeface="Titr" pitchFamily="2" charset="0"/>
              </a:rPr>
              <a:t>FAST</a:t>
            </a:r>
            <a:r>
              <a:rPr lang="ar-SA" altLang="en-US" sz="3000" smtClean="0">
                <a:solidFill>
                  <a:srgbClr val="CC0000"/>
                </a:solidFill>
                <a:cs typeface="Titr" pitchFamily="2" charset="0"/>
              </a:rPr>
              <a:t> :</a:t>
            </a:r>
            <a:endParaRPr lang="en-US" altLang="en-US" sz="3000">
              <a:solidFill>
                <a:srgbClr val="CC0000"/>
              </a:solidFill>
              <a:cs typeface="Titr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796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8203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mtClean="0">
                <a:cs typeface="Titr" pitchFamily="2" charset="0"/>
              </a:rPr>
              <a:t>مصاديق</a:t>
            </a:r>
            <a:endParaRPr lang="en-US" altLang="en-US" smtClean="0">
              <a:cs typeface="Titr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617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586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b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raffic" pitchFamily="2" charset="-78"/>
                <a:cs typeface="Traffic" pitchFamily="2" charset="-78"/>
              </a:rPr>
              <a:t>موانع بهبود</a:t>
            </a:r>
            <a:r>
              <a:rPr lang="en-US" smtClean="0"/>
              <a:t> 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0888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70954"/>
      </p:ext>
    </p:extLst>
  </p:cSld>
  <p:clrMapOvr>
    <a:masterClrMapping/>
  </p:clrMapOvr>
  <p:transition advTm="3094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mtClean="0">
                <a:cs typeface="Titr" pitchFamily="2" charset="0"/>
              </a:rPr>
              <a:t>ارتباط خلاقيت و قضاوت با سن </a:t>
            </a:r>
            <a:endParaRPr lang="en-US" altLang="en-US" smtClean="0">
              <a:cs typeface="Titr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3950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b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raffic" pitchFamily="2" charset="-78"/>
                <a:cs typeface="Traffic" pitchFamily="2" charset="-78"/>
              </a:rPr>
              <a:t>تكنيك</a:t>
            </a:r>
            <a:r>
              <a:rPr lang="fa-IR" b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raffic" pitchFamily="2" charset="-78"/>
                <a:cs typeface="Traffic" pitchFamily="2" charset="-78"/>
              </a:rPr>
              <a:t>‌</a:t>
            </a:r>
            <a:r>
              <a:rPr lang="ar-SA" b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raffic" pitchFamily="2" charset="-78"/>
                <a:cs typeface="Traffic" pitchFamily="2" charset="-78"/>
              </a:rPr>
              <a:t>ها :</a:t>
            </a:r>
            <a:endParaRPr lang="en-US" b="0" smtClean="0">
              <a:effectLst>
                <a:outerShdw blurRad="38100" dist="38100" dir="2700000" algn="tl">
                  <a:srgbClr val="C0C0C0"/>
                </a:outerShdw>
              </a:effectLst>
              <a:latin typeface="Traffic" pitchFamily="2" charset="-78"/>
              <a:cs typeface="Traffic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918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mtClean="0">
                <a:cs typeface="Titr" pitchFamily="2" charset="0"/>
              </a:rPr>
              <a:t>ايده</a:t>
            </a:r>
            <a:r>
              <a:rPr lang="fa-IR" altLang="en-US" smtClean="0"/>
              <a:t>‌</a:t>
            </a:r>
            <a:r>
              <a:rPr lang="fa-IR" altLang="en-US" smtClean="0">
                <a:cs typeface="Titr" pitchFamily="2" charset="0"/>
              </a:rPr>
              <a:t>هاي منتخب (مثال) </a:t>
            </a:r>
            <a:endParaRPr lang="en-US" altLang="en-US" dirty="0" smtClean="0">
              <a:cs typeface="Titr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7113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202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7942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3000" smtClean="0">
                <a:cs typeface="Titr" pitchFamily="2" charset="0"/>
              </a:rPr>
              <a:t>روش تحليل سلسله مراتبي </a:t>
            </a:r>
            <a:r>
              <a:rPr lang="en-US" altLang="en-US" sz="3000" smtClean="0">
                <a:cs typeface="Titr" pitchFamily="2" charset="0"/>
              </a:rPr>
              <a:t>AHP</a:t>
            </a:r>
            <a:endParaRPr lang="en-US" altLang="en-US" sz="3000">
              <a:cs typeface="Titr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0868"/>
      </p:ext>
    </p:extLst>
  </p:cSld>
  <p:clrMapOvr>
    <a:masterClrMapping/>
  </p:clrMapOvr>
  <p:transition advTm="168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705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8905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 sz="3500" u="sng" smtClean="0">
                <a:solidFill>
                  <a:srgbClr val="990033"/>
                </a:solidFill>
                <a:cs typeface="Roya" pitchFamily="2" charset="0"/>
              </a:rPr>
              <a:t>زمان بندي هرگزينه</a:t>
            </a:r>
            <a:endParaRPr lang="en-US" altLang="en-US" sz="3500" u="sng">
              <a:solidFill>
                <a:srgbClr val="990033"/>
              </a:solidFill>
              <a:cs typeface="Roya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12517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09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92053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b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oma" pitchFamily="2" charset="-78"/>
              </a:rPr>
              <a:t>ارائه شفاهي: </a:t>
            </a:r>
            <a:endParaRPr lang="en-US" b="0" dirty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oma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610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191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altLang="en-US" smtClean="0"/>
              <a:t>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36068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b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oma" pitchFamily="2" charset="-78"/>
                <a:cs typeface="Titr" pitchFamily="2" charset="-78"/>
              </a:rPr>
              <a:t>هدف:</a:t>
            </a:r>
            <a:endParaRPr lang="en-US" b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oma" pitchFamily="2" charset="-78"/>
              <a:cs typeface="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848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mtClean="0"/>
              <a:t>روش كار</a:t>
            </a:r>
            <a:endParaRPr lang="en-US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8145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3000" smtClean="0"/>
              <a:t>پنج مانع معمول در قبال اجراي پيشنهادهاي مطالعات مهندسي ارزش:</a:t>
            </a:r>
            <a:endParaRPr lang="en-US" altLang="en-US" sz="3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02437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z="3500" smtClean="0"/>
              <a:t>موانع را پيش‌بيني </a:t>
            </a:r>
            <a:br>
              <a:rPr lang="fa-IR" altLang="en-US" sz="3500" smtClean="0"/>
            </a:br>
            <a:r>
              <a:rPr lang="fa-IR" altLang="en-US" sz="3500" smtClean="0"/>
              <a:t>و براي آن‌ها برنامه‌ريزي كنيد.</a:t>
            </a:r>
            <a:endParaRPr lang="en-US" altLang="en-US" sz="35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20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0932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sz="3200" smtClean="0"/>
              <a:t>تاريخچه توسعه و تكامل مهندسي ارزش در ايران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41"/>
    </mc:Choice>
    <mc:Fallback xmlns="">
      <p:transition spd="slow" advTm="14814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Widescreen</PresentationFormat>
  <Paragraphs>48</Paragraphs>
  <Slides>76</Slides>
  <Notes>0</Notes>
  <HiddenSlides>9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7" baseType="lpstr">
      <vt:lpstr>Arial</vt:lpstr>
      <vt:lpstr>B Nazanin</vt:lpstr>
      <vt:lpstr>B Titr</vt:lpstr>
      <vt:lpstr>Calibri</vt:lpstr>
      <vt:lpstr>Calibri Light</vt:lpstr>
      <vt:lpstr>Homa</vt:lpstr>
      <vt:lpstr>Roya</vt:lpstr>
      <vt:lpstr>Times New Roman</vt:lpstr>
      <vt:lpstr>Titr</vt:lpstr>
      <vt:lpstr>Traffic</vt:lpstr>
      <vt:lpstr>Office Theme</vt:lpstr>
      <vt:lpstr>مهندسی ارزش متدولوژی</vt:lpstr>
      <vt:lpstr>سرفصل های برنامه کار</vt:lpstr>
      <vt:lpstr>تاریخچه</vt:lpstr>
      <vt:lpstr>تاريخچه توسعه و تكامل مهندسي ارزش در جهان (1997-1947) </vt:lpstr>
      <vt:lpstr>PowerPoint Presentation</vt:lpstr>
      <vt:lpstr>PowerPoint Presentation</vt:lpstr>
      <vt:lpstr>PowerPoint Presentation</vt:lpstr>
      <vt:lpstr>PowerPoint Presentation</vt:lpstr>
      <vt:lpstr>تاريخچه توسعه و تكامل مهندسي ارزش در ايران</vt:lpstr>
      <vt:lpstr>PowerPoint Presentation</vt:lpstr>
      <vt:lpstr>PowerPoint Presentation</vt:lpstr>
      <vt:lpstr>PowerPoint Presentation</vt:lpstr>
      <vt:lpstr>تعاریف مهندسی ارزش</vt:lpstr>
      <vt:lpstr>فلسفه ی مهندسی ارزش</vt:lpstr>
      <vt:lpstr>PowerPoint Presentation</vt:lpstr>
      <vt:lpstr>     برخی از دلايل وقوع ارزش ضعيف        </vt:lpstr>
      <vt:lpstr>PowerPoint Presentation</vt:lpstr>
      <vt:lpstr>شاخص ارزش = </vt:lpstr>
      <vt:lpstr>چرا برنامه کار؟</vt:lpstr>
      <vt:lpstr>چرا برنامه كار </vt:lpstr>
      <vt:lpstr>مزاياي استفاده از برنامه كار </vt:lpstr>
      <vt:lpstr>مزاياي استفاده از برنامه كار</vt:lpstr>
      <vt:lpstr>مزاياي استفاده از برنامه كار</vt:lpstr>
      <vt:lpstr>نظرات متخصصين مهندسي ارزش در مورد فلسفه برنامه كار </vt:lpstr>
      <vt:lpstr>نظرات متخصصين مهندسي ارزش در مورد فلسفه برنامه كار </vt:lpstr>
      <vt:lpstr>نظرات متخصصين مهندسي ارزش در مورد فلسفه برنامه كار </vt:lpstr>
      <vt:lpstr>PowerPoint Presentation</vt:lpstr>
      <vt:lpstr>نظرات متخصصين مهندسي ارزش در مورد فلسفه برنامه كار </vt:lpstr>
      <vt:lpstr>برنامه کار</vt:lpstr>
      <vt:lpstr>PowerPoint Presentation</vt:lpstr>
      <vt:lpstr>برنامه‌كار مطالعه ارزش</vt:lpstr>
      <vt:lpstr>PowerPoint Presentation</vt:lpstr>
      <vt:lpstr>PowerPoint Presentation</vt:lpstr>
      <vt:lpstr>1- دانش  و تخصص 2- توانمندي تحليلي 3- قدرت خلاقيت 4- خودسازماندهي 5- شخصيت حرفه‌اي 6- تمايل به همكاري 7- تجربه 8- اعتقاد به اهميت ارزش 9- اعتقاد به كارايي فرايند مهندسي ارزش</vt:lpstr>
      <vt:lpstr>PowerPoint Presentation</vt:lpstr>
      <vt:lpstr>PowerPoint Presentation</vt:lpstr>
      <vt:lpstr>PowerPoint Presentation</vt:lpstr>
      <vt:lpstr> مشخصات گزارش پيش‌مطالعه :</vt:lpstr>
      <vt:lpstr>مـراحل مطالعـات مهنـدسي ارزش</vt:lpstr>
      <vt:lpstr>برنامه كارگاه راه آهن شيراز-بوشهر</vt:lpstr>
      <vt:lpstr>تكميل و تحليل اطلاعات</vt:lpstr>
      <vt:lpstr>PowerPoint Presentation</vt:lpstr>
      <vt:lpstr>مراحل فاز اطلاعات</vt:lpstr>
      <vt:lpstr>هدف طرح (نمونه)</vt:lpstr>
      <vt:lpstr>برنامه‌ريزي </vt:lpstr>
      <vt:lpstr>معيارهاي سنجش عملكرد پروژه  </vt:lpstr>
      <vt:lpstr>PowerPoint Presentation</vt:lpstr>
      <vt:lpstr>PowerPoint Presentation</vt:lpstr>
      <vt:lpstr>فاز دوم كارگاه : تحليل كاركرد</vt:lpstr>
      <vt:lpstr>فاز تحليل كاركرد</vt:lpstr>
      <vt:lpstr>كاركرد</vt:lpstr>
      <vt:lpstr>وظيفه مهندسي ارزش :</vt:lpstr>
      <vt:lpstr>   كاركرد   =   اسم    +  فعل</vt:lpstr>
      <vt:lpstr>مراحل رسم نمودار FAST :</vt:lpstr>
      <vt:lpstr>PowerPoint Presentation</vt:lpstr>
      <vt:lpstr>مصاديق</vt:lpstr>
      <vt:lpstr>PowerPoint Presentation</vt:lpstr>
      <vt:lpstr>PowerPoint Presentation</vt:lpstr>
      <vt:lpstr>موانع بهبود </vt:lpstr>
      <vt:lpstr>ارتباط خلاقيت و قضاوت با سن </vt:lpstr>
      <vt:lpstr>تكنيك‌ها :</vt:lpstr>
      <vt:lpstr>ايده‌هاي منتخب (مثال) </vt:lpstr>
      <vt:lpstr>PowerPoint Presentation</vt:lpstr>
      <vt:lpstr>PowerPoint Presentation</vt:lpstr>
      <vt:lpstr>روش تحليل سلسله مراتبي AHP</vt:lpstr>
      <vt:lpstr>PowerPoint Presentation</vt:lpstr>
      <vt:lpstr>PowerPoint Presentation</vt:lpstr>
      <vt:lpstr>زمان بندي هرگزينه</vt:lpstr>
      <vt:lpstr>PowerPoint Presentation</vt:lpstr>
      <vt:lpstr>ارائه شفاهي: </vt:lpstr>
      <vt:lpstr>PowerPoint Presentation</vt:lpstr>
      <vt:lpstr> </vt:lpstr>
      <vt:lpstr>هدف:</vt:lpstr>
      <vt:lpstr>روش كار</vt:lpstr>
      <vt:lpstr>پنج مانع معمول در قبال اجراي پيشنهادهاي مطالعات مهندسي ارزش:</vt:lpstr>
      <vt:lpstr>موانع را پيش‌بيني  و براي آن‌ها برنامه‌ريزي كنيد.</vt:lpstr>
    </vt:vector>
  </TitlesOfParts>
  <Company>SolarSys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مهندسی ارزش متدولوژی</dc:title>
  <dc:creator>ArmanSara</dc:creator>
  <cp:lastModifiedBy>ArmanSara</cp:lastModifiedBy>
  <cp:revision>1</cp:revision>
  <dcterms:created xsi:type="dcterms:W3CDTF">2020-02-18T11:32:44Z</dcterms:created>
  <dcterms:modified xsi:type="dcterms:W3CDTF">2020-02-18T11:32:44Z</dcterms:modified>
</cp:coreProperties>
</file>