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D0B0-4512-42DF-A6F2-3DAB094F8BB4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41A6-9ABF-4524-8961-B5E2AAB3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ED0B0-4512-42DF-A6F2-3DAB094F8BB4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041A6-9ABF-4524-8961-B5E2AAB3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4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mtClean="0">
                <a:cs typeface="B Titr" panose="00000700000000000000" pitchFamily="2" charset="-78"/>
              </a:rPr>
              <a:t>مهندسی ارزش</a:t>
            </a:r>
            <a:br>
              <a:rPr lang="fa-IR" smtClean="0">
                <a:cs typeface="B Titr" panose="00000700000000000000" pitchFamily="2" charset="-78"/>
              </a:rPr>
            </a:br>
            <a:r>
              <a:rPr lang="fa-IR" smtClean="0">
                <a:cs typeface="B Titr" panose="00000700000000000000" pitchFamily="2" charset="-78"/>
              </a:rPr>
              <a:t>کار تیمی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47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87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b="1" smtClean="0">
                <a:cs typeface="B Titr" panose="00000700000000000000" pitchFamily="2" charset="-78"/>
              </a:rPr>
              <a:t>آلیس و گربه</a:t>
            </a:r>
            <a:r>
              <a:rPr lang="fa-IR" altLang="en-US" smtClean="0">
                <a:cs typeface="B Titr" panose="00000700000000000000" pitchFamily="2" charset="-78"/>
              </a:rPr>
              <a:t> - هدف در تیم</a:t>
            </a:r>
            <a:endParaRPr lang="en-US" altLang="en-US" dirty="0" smtClean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3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>
                <a:cs typeface="B Titr" panose="00000700000000000000" pitchFamily="2" charset="-78"/>
              </a:rPr>
              <a:t>مثال مدیریتی-اثر تیم</a:t>
            </a:r>
            <a:endParaRPr lang="en-US" alt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3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Titr" panose="00000700000000000000" pitchFamily="2" charset="-78"/>
              </a:rPr>
              <a:t>مراحل تشکیل و تکامل تیم</a:t>
            </a:r>
            <a:r>
              <a:rPr lang="en-US" smtClean="0">
                <a:cs typeface="B Titr" panose="00000700000000000000" pitchFamily="2" charset="-78"/>
              </a:rPr>
              <a:t/>
            </a:r>
            <a:br>
              <a:rPr lang="en-US" smtClean="0"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77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3200" b="1" smtClean="0">
                <a:cs typeface="B Lotus" panose="00000400000000000000" pitchFamily="2" charset="-78"/>
              </a:rPr>
              <a:t>مراحل تشكيل و تکامل تيم اثر بخش</a:t>
            </a:r>
            <a:endParaRPr lang="en-US" altLang="en-US" sz="3200">
              <a:cs typeface="B Lotus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4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3200" b="1" smtClean="0">
                <a:cs typeface="B Lotus" panose="00000400000000000000" pitchFamily="2" charset="-78"/>
              </a:rPr>
              <a:t>مراحل تشكيل تيم اثر بخش</a:t>
            </a:r>
            <a:endParaRPr lang="en-US" altLang="en-US" sz="3200" b="1">
              <a:cs typeface="B Lotus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3200" b="1" smtClean="0">
                <a:cs typeface="B Lotus" panose="00000400000000000000" pitchFamily="2" charset="-78"/>
              </a:rPr>
              <a:t>مرحله شكل گيري: </a:t>
            </a:r>
            <a:r>
              <a:rPr lang="en-US" altLang="en-US" sz="3200" b="1" smtClean="0">
                <a:cs typeface="B Lotus" panose="00000400000000000000" pitchFamily="2" charset="-78"/>
              </a:rPr>
              <a:t>Forming</a:t>
            </a:r>
            <a:endParaRPr lang="en-US" altLang="en-US" sz="3200" b="1">
              <a:cs typeface="B Lotus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3200" b="1" smtClean="0">
                <a:cs typeface="B Lotus" panose="00000400000000000000" pitchFamily="2" charset="-78"/>
              </a:rPr>
              <a:t>مرحله شكل گيري: </a:t>
            </a:r>
            <a:r>
              <a:rPr lang="en-US" altLang="en-US" sz="3200" b="1" smtClean="0">
                <a:cs typeface="B Lotus" panose="00000400000000000000" pitchFamily="2" charset="-78"/>
              </a:rPr>
              <a:t>Forming</a:t>
            </a:r>
            <a:endParaRPr lang="en-US" altLang="en-US" sz="3200" b="1">
              <a:cs typeface="B Lotus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5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26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3200" b="1" smtClean="0">
                <a:cs typeface="B Lotus" panose="00000400000000000000" pitchFamily="2" charset="-78"/>
              </a:rPr>
              <a:t>مرحله طوفاني شدن: </a:t>
            </a:r>
            <a:r>
              <a:rPr lang="en-US" altLang="en-US" sz="3200" b="1" smtClean="0">
                <a:cs typeface="B Lotus" panose="00000400000000000000" pitchFamily="2" charset="-78"/>
              </a:rPr>
              <a:t>Storming</a:t>
            </a:r>
            <a:endParaRPr lang="en-US" altLang="en-US" sz="3200" b="1">
              <a:cs typeface="B Lotus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6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>
                <a:cs typeface="B Titr" panose="00000700000000000000" pitchFamily="2" charset="-78"/>
              </a:rPr>
              <a:t>سرفصل های کار تیمی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79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3200" b="1" smtClean="0">
                <a:cs typeface="B Lotus" panose="00000400000000000000" pitchFamily="2" charset="-78"/>
              </a:rPr>
              <a:t>برداشتها و رفتارهاي غالب در اين مرحله ( طوفاني شدن)</a:t>
            </a:r>
            <a:endParaRPr lang="en-US" altLang="en-US" sz="3200" b="1">
              <a:cs typeface="B Lotus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2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3200" b="1" smtClean="0">
                <a:cs typeface="B Lotus" panose="00000400000000000000" pitchFamily="2" charset="-78"/>
              </a:rPr>
              <a:t>مرحله طوفاني شدن</a:t>
            </a:r>
            <a:endParaRPr lang="en-US" altLang="en-US" sz="3200">
              <a:cs typeface="B Lotus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7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3200" b="1" smtClean="0">
                <a:cs typeface="B Lotus" panose="00000400000000000000" pitchFamily="2" charset="-78"/>
              </a:rPr>
              <a:t>مرحله تعادل: </a:t>
            </a:r>
            <a:r>
              <a:rPr lang="en-US" altLang="en-US" sz="3200" b="1" smtClean="0">
                <a:cs typeface="B Lotus" panose="00000400000000000000" pitchFamily="2" charset="-78"/>
              </a:rPr>
              <a:t>Norming</a:t>
            </a:r>
            <a:endParaRPr lang="en-US" altLang="en-US" sz="3200">
              <a:cs typeface="B Lotus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7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3200" b="1" smtClean="0">
                <a:cs typeface="B Lotus" panose="00000400000000000000" pitchFamily="2" charset="-78"/>
              </a:rPr>
              <a:t>نقشهايي كه در يك تيم توسط افراد ايفا مي گردد</a:t>
            </a:r>
            <a:endParaRPr lang="en-US" altLang="en-US" sz="3200" b="1">
              <a:cs typeface="B Lotus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b="1" smtClean="0">
                <a:solidFill>
                  <a:srgbClr val="008000"/>
                </a:solidFill>
              </a:rPr>
              <a:t>مثال – نقش های اعضای تیم</a:t>
            </a:r>
            <a:endParaRPr lang="en-US" altLang="en-US" b="1" dirty="0" smtClean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7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3200" b="1" smtClean="0">
                <a:cs typeface="B Lotus" panose="00000400000000000000" pitchFamily="2" charset="-78"/>
              </a:rPr>
              <a:t>مرحله كارآمدي: </a:t>
            </a:r>
            <a:r>
              <a:rPr lang="en-US" altLang="en-US" sz="3200" b="1" smtClean="0">
                <a:cs typeface="B Lotus" panose="00000400000000000000" pitchFamily="2" charset="-78"/>
              </a:rPr>
              <a:t>Performing</a:t>
            </a:r>
            <a:endParaRPr lang="en-US" altLang="en-US" sz="3200">
              <a:cs typeface="B Lotus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3200" b="1" smtClean="0">
                <a:cs typeface="B Lotus" panose="00000400000000000000" pitchFamily="2" charset="-78"/>
              </a:rPr>
              <a:t>مرحله كارآمدي</a:t>
            </a:r>
            <a:endParaRPr lang="en-US" altLang="en-US" sz="3200">
              <a:cs typeface="B Lotus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0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3200" b="1" smtClean="0">
                <a:cs typeface="B Lotus" panose="00000400000000000000" pitchFamily="2" charset="-78"/>
              </a:rPr>
              <a:t>مرحله انحلال</a:t>
            </a:r>
            <a:endParaRPr lang="en-US" altLang="en-US" sz="3200">
              <a:cs typeface="B Lotus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9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SA" altLang="en-US" sz="3200" b="1" smtClean="0">
                <a:cs typeface="B Lotus" panose="00000400000000000000" pitchFamily="2" charset="-78"/>
              </a:rPr>
              <a:t>مراحل تکامل تیمی</a:t>
            </a:r>
            <a:endParaRPr lang="fa-IR" altLang="en-US" sz="3200" b="1">
              <a:cs typeface="B Lotus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3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6000" smtClean="0">
                <a:solidFill>
                  <a:schemeClr val="tx2">
                    <a:lumMod val="75000"/>
                  </a:schemeClr>
                </a:solidFill>
                <a:cs typeface="B Lotus" pitchFamily="2" charset="-78"/>
              </a:rPr>
              <a:t>17   اصل كار تيمي</a:t>
            </a:r>
            <a:r>
              <a:rPr lang="en-US" sz="600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600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6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3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Titr" panose="00000700000000000000" pitchFamily="2" charset="-78"/>
              </a:rPr>
              <a:t>گروه و تیم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79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a-IR" altLang="en-US" sz="3200" b="1" smtClean="0">
                <a:cs typeface="B Lotus" panose="00000400000000000000" pitchFamily="2" charset="-78"/>
              </a:rPr>
              <a:t>انعطاف‌پذيرند</a:t>
            </a:r>
            <a:endParaRPr lang="fa-IR" altLang="en-US" sz="3200">
              <a:cs typeface="B Lotus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2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a-IR" altLang="en-US" sz="3200" b="1" smtClean="0">
                <a:cs typeface="B Lotus" panose="00000400000000000000" pitchFamily="2" charset="-78"/>
              </a:rPr>
              <a:t>هم دست و هم داستانند</a:t>
            </a:r>
            <a:endParaRPr lang="fa-IR" altLang="en-US" sz="3200" b="1">
              <a:cs typeface="B Lotus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2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a-IR" altLang="en-US" sz="3200" b="1" smtClean="0">
                <a:cs typeface="B Lotus" panose="00000400000000000000" pitchFamily="2" charset="-78"/>
              </a:rPr>
              <a:t>مسئولیت پذيرند</a:t>
            </a:r>
            <a:endParaRPr lang="fa-IR" altLang="en-US" sz="3200" b="1">
              <a:cs typeface="B Lotus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5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4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a-IR" altLang="en-US" sz="3200" b="1" smtClean="0">
                <a:cs typeface="B Lotus" panose="00000400000000000000" pitchFamily="2" charset="-78"/>
              </a:rPr>
              <a:t>لايق و با كفايت هستند </a:t>
            </a:r>
            <a:endParaRPr lang="fa-IR" altLang="en-US" sz="3200" b="1">
              <a:cs typeface="B Lotus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6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a-IR" altLang="en-US" sz="3200" b="1" smtClean="0">
                <a:cs typeface="B Lotus" panose="00000400000000000000" pitchFamily="2" charset="-78"/>
              </a:rPr>
              <a:t>قابل اعتماد هستند </a:t>
            </a:r>
            <a:endParaRPr lang="fa-IR" altLang="en-US" sz="3200" b="1">
              <a:cs typeface="B Lotus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8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a-IR" altLang="en-US" sz="3200" b="1" smtClean="0">
                <a:cs typeface="B Lotus" panose="00000400000000000000" pitchFamily="2" charset="-78"/>
              </a:rPr>
              <a:t>انضباط دارند</a:t>
            </a:r>
            <a:endParaRPr lang="fa-IR" altLang="en-US" sz="3200" b="1">
              <a:cs typeface="B Lotus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2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Titr" panose="00000700000000000000" pitchFamily="2" charset="-78"/>
              </a:rPr>
              <a:t>انواع تیم و کار تیمی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03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 smtClean="0">
                <a:cs typeface="Titr" pitchFamily="2" charset="0"/>
              </a:rPr>
              <a:t>اطلاعات: مشتركات يا اجتماع ؟</a:t>
            </a:r>
            <a:endParaRPr lang="en-US" altLang="en-US" smtClean="0">
              <a:cs typeface="Tit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2864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a-IR" smtClean="0">
                <a:solidFill>
                  <a:schemeClr val="tx2">
                    <a:lumMod val="75000"/>
                  </a:schemeClr>
                </a:solidFill>
                <a:cs typeface="B Lotus" pitchFamily="2" charset="-78"/>
              </a:rPr>
              <a:t>گروه های کاری و تیم های کاری</a:t>
            </a:r>
            <a:endParaRPr lang="en-US" dirty="0" smtClean="0">
              <a:solidFill>
                <a:schemeClr val="tx2">
                  <a:lumMod val="75000"/>
                </a:schemeClr>
              </a:solidFill>
              <a:cs typeface="B Lotus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9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mtClean="0">
                <a:cs typeface="B Lotus" panose="00000400000000000000" pitchFamily="2" charset="-78"/>
              </a:rPr>
              <a:t>تیم کاری-ویژگی ها</a:t>
            </a:r>
            <a:endParaRPr lang="en-US" altLang="en-US" dirty="0" smtClean="0">
              <a:cs typeface="B Lotus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9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a-IR" smtClean="0">
                <a:solidFill>
                  <a:schemeClr val="tx2">
                    <a:lumMod val="75000"/>
                  </a:schemeClr>
                </a:solidFill>
                <a:cs typeface="B Lotus" pitchFamily="2" charset="-78"/>
              </a:rPr>
              <a:t>مقایسه گروه های کاری و تیم های کاری</a:t>
            </a:r>
            <a:endParaRPr lang="en-US" dirty="0" smtClean="0">
              <a:solidFill>
                <a:schemeClr val="tx2">
                  <a:lumMod val="75000"/>
                </a:schemeClr>
              </a:solidFill>
              <a:cs typeface="B Lotus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6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ar-SA" b="1" smtClean="0">
                <a:solidFill>
                  <a:schemeClr val="tx2">
                    <a:lumMod val="75000"/>
                  </a:schemeClr>
                </a:solidFill>
                <a:cs typeface="B Lotus" pitchFamily="2" charset="-78"/>
              </a:rPr>
              <a:t>تفاوت تيم با گروه كاري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B Lotus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5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a-IR" altLang="en-US" b="1" smtClean="0">
                <a:cs typeface="B Lotus" panose="00000400000000000000" pitchFamily="2" charset="-78"/>
              </a:rPr>
              <a:t> انواع تیم های کاری</a:t>
            </a:r>
            <a:endParaRPr lang="fa-IR" altLang="en-US" b="1">
              <a:cs typeface="B Lotus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4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mtClean="0">
                <a:cs typeface="B Lotus" panose="00000400000000000000" pitchFamily="2" charset="-78"/>
              </a:rPr>
              <a:t>انواع تیم های کاری</a:t>
            </a:r>
            <a:endParaRPr lang="en-US" altLang="en-US" smtClean="0">
              <a:cs typeface="B Lotus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2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mtClean="0">
                <a:cs typeface="B Lotus" panose="00000400000000000000" pitchFamily="2" charset="-78"/>
              </a:rPr>
              <a:t>تیم کاری</a:t>
            </a:r>
            <a:endParaRPr lang="en-US" altLang="en-US" smtClean="0">
              <a:cs typeface="B Lotus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4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ar-SA" b="1" smtClean="0">
                <a:solidFill>
                  <a:schemeClr val="tx2">
                    <a:lumMod val="75000"/>
                  </a:schemeClr>
                </a:solidFill>
                <a:cs typeface="B Lotus" pitchFamily="2" charset="-78"/>
              </a:rPr>
              <a:t>«همه»، «كسي»، «هركسي» و «هيچ كس»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B Lotus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5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>
                <a:cs typeface="B Titr" panose="00000700000000000000" pitchFamily="2" charset="-78"/>
              </a:rPr>
              <a:t>وظایف مدیر تیم</a:t>
            </a:r>
            <a:endParaRPr lang="en-US" b="1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1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b="1" smtClean="0">
                <a:latin typeface="IranNastaliq" pitchFamily="18" charset="0"/>
                <a:cs typeface="B Lotus" pitchFamily="2" charset="-78"/>
              </a:rPr>
              <a:t>مزایای تیم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B Lotus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1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a-IR" altLang="en-US" sz="4000" b="1" smtClean="0">
                <a:cs typeface="B Nazanin" panose="00000400000000000000" pitchFamily="2" charset="-78"/>
              </a:rPr>
              <a:t>وظایف مدیر تیم بطور کلی</a:t>
            </a:r>
            <a:endParaRPr lang="en-US" altLang="en-US" sz="4000" b="1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309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Coaching Choices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361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Titr" panose="00000700000000000000" pitchFamily="2" charset="-78"/>
              </a:rPr>
              <a:t>موانع کار تیمی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92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b="1" smtClean="0">
                <a:solidFill>
                  <a:srgbClr val="002060"/>
                </a:solidFill>
                <a:cs typeface="B Lotus" panose="00000400000000000000" pitchFamily="2" charset="-78"/>
              </a:rPr>
              <a:t>ويژگي تيم هاي موثر</a:t>
            </a:r>
            <a:endParaRPr lang="en-US" altLang="en-US">
              <a:cs typeface="B Lotus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a-IR" b="1" smtClean="0">
                <a:solidFill>
                  <a:schemeClr val="tx1">
                    <a:lumMod val="95000"/>
                    <a:lumOff val="5000"/>
                  </a:schemeClr>
                </a:solidFill>
                <a:cs typeface="B Lotus" pitchFamily="2" charset="-78"/>
              </a:rPr>
              <a:t> </a:t>
            </a:r>
            <a:r>
              <a:rPr lang="fa-IR" b="1" smtClean="0">
                <a:solidFill>
                  <a:srgbClr val="002060"/>
                </a:solidFill>
                <a:cs typeface="B Lotus" pitchFamily="2" charset="-78"/>
              </a:rPr>
              <a:t>چگونه می توان عضو موثری از یک تیم بود؟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8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6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a-IR" b="1" smtClean="0">
                <a:solidFill>
                  <a:schemeClr val="tx2">
                    <a:lumMod val="75000"/>
                  </a:schemeClr>
                </a:solidFill>
                <a:cs typeface="B Lotus" pitchFamily="2" charset="-78"/>
              </a:rPr>
              <a:t>پنج آفت در کار تيمي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B Lotus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87972"/>
      </p:ext>
    </p:extLst>
  </p:cSld>
  <p:clrMapOvr>
    <a:masterClrMapping/>
  </p:clrMapOvr>
  <p:transition spd="med">
    <p:comb dir="vert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ar-SA" b="1" smtClean="0">
                <a:solidFill>
                  <a:schemeClr val="tx2">
                    <a:lumMod val="75000"/>
                  </a:schemeClr>
                </a:solidFill>
                <a:cs typeface="B Lotus" pitchFamily="2" charset="-78"/>
              </a:rPr>
              <a:t>بي اعتمادي</a:t>
            </a:r>
            <a:endParaRPr lang="en-US" dirty="0">
              <a:solidFill>
                <a:schemeClr val="tx2">
                  <a:lumMod val="75000"/>
                </a:schemeClr>
              </a:solidFill>
              <a:cs typeface="B Lotus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ar-SA" b="1" smtClean="0">
                <a:solidFill>
                  <a:schemeClr val="tx2">
                    <a:lumMod val="75000"/>
                  </a:schemeClr>
                </a:solidFill>
                <a:cs typeface="B Lotus" pitchFamily="2" charset="-78"/>
              </a:rPr>
              <a:t>ترس از برخورد: تيم هايي كه از برخورد مي ترسند</a:t>
            </a:r>
            <a:endParaRPr lang="fa-I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6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ar-SA" b="1" smtClean="0">
                <a:solidFill>
                  <a:schemeClr val="tx2">
                    <a:lumMod val="75000"/>
                  </a:schemeClr>
                </a:solidFill>
                <a:cs typeface="B Lotus" pitchFamily="2" charset="-78"/>
              </a:rPr>
              <a:t>نبود تعهد: تيم هاي گريزان از تعهد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B Lotus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6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3200" b="1" smtClean="0">
                <a:cs typeface="B Lotus" panose="00000400000000000000" pitchFamily="2" charset="-78"/>
              </a:rPr>
              <a:t>تعریف </a:t>
            </a:r>
            <a:r>
              <a:rPr lang="ar-SA" altLang="en-US" sz="3200" b="1" smtClean="0">
                <a:cs typeface="B Lotus" panose="00000400000000000000" pitchFamily="2" charset="-78"/>
              </a:rPr>
              <a:t>تيم </a:t>
            </a:r>
            <a:endParaRPr lang="en-US" altLang="en-US" sz="3200" b="1" dirty="0">
              <a:cs typeface="B Lotus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0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ar-SA" b="1" smtClean="0">
                <a:solidFill>
                  <a:schemeClr val="tx2">
                    <a:lumMod val="75000"/>
                  </a:schemeClr>
                </a:solidFill>
                <a:cs typeface="B Lotus" pitchFamily="2" charset="-78"/>
              </a:rPr>
              <a:t>پرهيز از مسؤوليت پذيري</a:t>
            </a:r>
            <a:r>
              <a:rPr lang="fa-IR" b="1" smtClean="0">
                <a:solidFill>
                  <a:schemeClr val="tx2">
                    <a:lumMod val="75000"/>
                  </a:schemeClr>
                </a:solidFill>
                <a:cs typeface="B Lotus" pitchFamily="2" charset="-78"/>
              </a:rPr>
              <a:t>( تیم</a:t>
            </a:r>
            <a:r>
              <a:rPr lang="ar-SA" b="1" smtClean="0">
                <a:solidFill>
                  <a:schemeClr val="tx2">
                    <a:lumMod val="75000"/>
                  </a:schemeClr>
                </a:solidFill>
                <a:cs typeface="B Lotus" pitchFamily="2" charset="-78"/>
              </a:rPr>
              <a:t> مسؤوليت گريز</a:t>
            </a:r>
            <a:r>
              <a:rPr lang="fa-IR" b="1" smtClean="0">
                <a:solidFill>
                  <a:schemeClr val="tx2">
                    <a:lumMod val="75000"/>
                  </a:schemeClr>
                </a:solidFill>
                <a:cs typeface="B Lotus" pitchFamily="2" charset="-78"/>
              </a:rPr>
              <a:t>)</a:t>
            </a:r>
            <a:endParaRPr lang="fa-IR" b="1" dirty="0">
              <a:solidFill>
                <a:schemeClr val="tx2">
                  <a:lumMod val="75000"/>
                </a:schemeClr>
              </a:solidFill>
              <a:cs typeface="B Lotus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ar-SA" b="1" smtClean="0">
                <a:solidFill>
                  <a:schemeClr val="tx2">
                    <a:lumMod val="75000"/>
                  </a:schemeClr>
                </a:solidFill>
                <a:cs typeface="B Lotus" pitchFamily="2" charset="-78"/>
              </a:rPr>
              <a:t>بی توجهی به نتايج کار</a:t>
            </a:r>
            <a:endParaRPr lang="fa-I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7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fa-IR" altLang="en-US" b="1" smtClean="0">
                <a:solidFill>
                  <a:srgbClr val="002060"/>
                </a:solidFill>
                <a:cs typeface="B Lotus" panose="00000400000000000000" pitchFamily="2" charset="-78"/>
              </a:rPr>
              <a:t> نقاط ضعف و اشتباهاتی که در تیم ها صورت می پذیرد </a:t>
            </a:r>
            <a:endParaRPr lang="fa-IR" altLang="en-US" b="1">
              <a:solidFill>
                <a:srgbClr val="002060"/>
              </a:solidFill>
              <a:cs typeface="B Lotus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10756"/>
      </p:ext>
    </p:extLst>
  </p:cSld>
  <p:clrMapOvr>
    <a:masterClrMapping/>
  </p:clrMapOvr>
  <p:transition spd="med">
    <p:wipe dir="u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2400" b="1" smtClean="0">
                <a:solidFill>
                  <a:srgbClr val="002060"/>
                </a:solidFill>
                <a:cs typeface="B Lotus" panose="00000400000000000000" pitchFamily="2" charset="-78"/>
              </a:rPr>
              <a:t>مشکلاتی که تیم ها با آن روبه رو هستند</a:t>
            </a:r>
            <a:endParaRPr lang="fa-IR" altLang="en-US" sz="2400" b="1">
              <a:solidFill>
                <a:srgbClr val="002060"/>
              </a:solidFill>
              <a:cs typeface="B Lotus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9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Titr" panose="00000700000000000000" pitchFamily="2" charset="-78"/>
              </a:rPr>
              <a:t>حل اختلافات تیم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557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199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992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164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Titr" panose="00000700000000000000" pitchFamily="2" charset="-78"/>
              </a:rPr>
              <a:t>کار تیمی و مهندسی ارزش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39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3200" b="1" smtClean="0">
                <a:cs typeface="B Lotus" panose="00000400000000000000" pitchFamily="2" charset="-78"/>
              </a:rPr>
              <a:t>تعریف گروه</a:t>
            </a:r>
            <a:endParaRPr lang="en-US" altLang="en-US" sz="3200" dirty="0">
              <a:cs typeface="B Lotus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5203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z="2000" smtClean="0">
                <a:solidFill>
                  <a:srgbClr val="92D05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ar-SA" altLang="en-US" smtClean="0">
                <a:solidFill>
                  <a:srgbClr val="92D05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ويژگي‌هاي افراد تيم مهندسي</a:t>
            </a:r>
            <a:r>
              <a:rPr lang="en-US" altLang="en-US" sz="2000" smtClean="0">
                <a:solidFill>
                  <a:srgbClr val="92D05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ar-SA" altLang="en-US" smtClean="0">
                <a:solidFill>
                  <a:srgbClr val="92D05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ارزش</a:t>
            </a:r>
            <a:r>
              <a:rPr lang="en-US" altLang="en-US" sz="2000" smtClean="0">
                <a:solidFill>
                  <a:srgbClr val="92D05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endParaRPr lang="en-US" dirty="0">
              <a:solidFill>
                <a:srgbClr val="92D05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166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Titr" panose="00000700000000000000" pitchFamily="2" charset="-78"/>
              </a:rPr>
              <a:t>تسهیل گر مهندسی ارزش یا مدیر تیم؟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204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mtClean="0">
                <a:cs typeface="B Lotus" panose="00000400000000000000" pitchFamily="2" charset="-78"/>
              </a:rPr>
              <a:t>چرا ما کار تیمی را دوست داریم/نداریم؟</a:t>
            </a:r>
            <a:endParaRPr lang="th-TH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0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b="1" smtClean="0">
                <a:cs typeface="B Lotus" panose="00000400000000000000" pitchFamily="2" charset="-78"/>
              </a:rPr>
              <a:t>تفاوت </a:t>
            </a:r>
            <a:r>
              <a:rPr lang="ar-SA" altLang="en-US" b="1" smtClean="0">
                <a:cs typeface="B Lotus" panose="00000400000000000000" pitchFamily="2" charset="-78"/>
              </a:rPr>
              <a:t>تیم</a:t>
            </a:r>
            <a:r>
              <a:rPr lang="fa-IR" altLang="en-US" b="1" smtClean="0">
                <a:cs typeface="B Lotus" panose="00000400000000000000" pitchFamily="2" charset="-78"/>
              </a:rPr>
              <a:t> و گروه</a:t>
            </a:r>
            <a:endParaRPr lang="en-US" altLang="en-US" dirty="0">
              <a:cs typeface="B Lotus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9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1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Widescreen</PresentationFormat>
  <Paragraphs>60</Paragraphs>
  <Slides>73</Slides>
  <Notes>0</Notes>
  <HiddenSlides>7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4" baseType="lpstr">
      <vt:lpstr>Angsana New</vt:lpstr>
      <vt:lpstr>Arial</vt:lpstr>
      <vt:lpstr>B Lotus</vt:lpstr>
      <vt:lpstr>B Nazanin</vt:lpstr>
      <vt:lpstr>B Titr</vt:lpstr>
      <vt:lpstr>Calibri</vt:lpstr>
      <vt:lpstr>Calibri Light</vt:lpstr>
      <vt:lpstr>IranNastaliq</vt:lpstr>
      <vt:lpstr>Times New Roman</vt:lpstr>
      <vt:lpstr>Titr</vt:lpstr>
      <vt:lpstr>Office Theme</vt:lpstr>
      <vt:lpstr>مهندسی ارزش کار تیمی</vt:lpstr>
      <vt:lpstr>سرفصل های کار تیمی</vt:lpstr>
      <vt:lpstr>گروه و تیم</vt:lpstr>
      <vt:lpstr>اطلاعات: مشتركات يا اجتماع ؟</vt:lpstr>
      <vt:lpstr>مزایای تیم</vt:lpstr>
      <vt:lpstr>تعریف تيم </vt:lpstr>
      <vt:lpstr>تعریف گروه</vt:lpstr>
      <vt:lpstr>تفاوت تیم و گروه</vt:lpstr>
      <vt:lpstr>PowerPoint Presentation</vt:lpstr>
      <vt:lpstr>PowerPoint Presentation</vt:lpstr>
      <vt:lpstr>آلیس و گربه - هدف در تیم</vt:lpstr>
      <vt:lpstr>مثال مدیریتی-اثر تیم</vt:lpstr>
      <vt:lpstr>مراحل تشکیل و تکامل تیم </vt:lpstr>
      <vt:lpstr>مراحل تشكيل و تکامل تيم اثر بخش</vt:lpstr>
      <vt:lpstr>مراحل تشكيل تيم اثر بخش</vt:lpstr>
      <vt:lpstr>مرحله شكل گيري: Forming</vt:lpstr>
      <vt:lpstr>مرحله شكل گيري: Forming</vt:lpstr>
      <vt:lpstr>PowerPoint Presentation</vt:lpstr>
      <vt:lpstr>مرحله طوفاني شدن: Storming</vt:lpstr>
      <vt:lpstr>برداشتها و رفتارهاي غالب در اين مرحله ( طوفاني شدن)</vt:lpstr>
      <vt:lpstr>مرحله طوفاني شدن</vt:lpstr>
      <vt:lpstr>مرحله تعادل: Norming</vt:lpstr>
      <vt:lpstr>نقشهايي كه در يك تيم توسط افراد ايفا مي گردد</vt:lpstr>
      <vt:lpstr>مثال – نقش های اعضای تیم</vt:lpstr>
      <vt:lpstr>مرحله كارآمدي: Performing</vt:lpstr>
      <vt:lpstr>مرحله كارآمدي</vt:lpstr>
      <vt:lpstr>مرحله انحلال</vt:lpstr>
      <vt:lpstr>مراحل تکامل تیمی</vt:lpstr>
      <vt:lpstr>17   اصل كار تيمي </vt:lpstr>
      <vt:lpstr>PowerPoint Presentation</vt:lpstr>
      <vt:lpstr>انعطاف‌پذيرند</vt:lpstr>
      <vt:lpstr>هم دست و هم داستانند</vt:lpstr>
      <vt:lpstr>مسئولیت پذيرند</vt:lpstr>
      <vt:lpstr>PowerPoint Presentation</vt:lpstr>
      <vt:lpstr>PowerPoint Presentation</vt:lpstr>
      <vt:lpstr>لايق و با كفايت هستند </vt:lpstr>
      <vt:lpstr>قابل اعتماد هستند </vt:lpstr>
      <vt:lpstr>انضباط دارند</vt:lpstr>
      <vt:lpstr>انواع تیم و کار تیمی</vt:lpstr>
      <vt:lpstr>گروه های کاری و تیم های کاری</vt:lpstr>
      <vt:lpstr>تیم کاری-ویژگی ها</vt:lpstr>
      <vt:lpstr>مقایسه گروه های کاری و تیم های کاری</vt:lpstr>
      <vt:lpstr>تفاوت تيم با گروه كاري</vt:lpstr>
      <vt:lpstr> انواع تیم های کاری</vt:lpstr>
      <vt:lpstr>انواع تیم های کاری</vt:lpstr>
      <vt:lpstr>تیم کاری</vt:lpstr>
      <vt:lpstr>PowerPoint Presentation</vt:lpstr>
      <vt:lpstr>«همه»، «كسي»، «هركسي» و «هيچ كس»</vt:lpstr>
      <vt:lpstr>وظایف مدیر تیم</vt:lpstr>
      <vt:lpstr>وظایف مدیر تیم بطور کلی</vt:lpstr>
      <vt:lpstr>Coaching Choices</vt:lpstr>
      <vt:lpstr>موانع کار تیمی</vt:lpstr>
      <vt:lpstr>ويژگي تيم هاي موثر</vt:lpstr>
      <vt:lpstr> چگونه می توان عضو موثری از یک تیم بود؟</vt:lpstr>
      <vt:lpstr>PowerPoint Presentation</vt:lpstr>
      <vt:lpstr>پنج آفت در کار تيمي</vt:lpstr>
      <vt:lpstr>بي اعتمادي</vt:lpstr>
      <vt:lpstr>ترس از برخورد: تيم هايي كه از برخورد مي ترسند</vt:lpstr>
      <vt:lpstr>نبود تعهد: تيم هاي گريزان از تعهد</vt:lpstr>
      <vt:lpstr>پرهيز از مسؤوليت پذيري( تیم مسؤوليت گريز)</vt:lpstr>
      <vt:lpstr>بی توجهی به نتايج کار</vt:lpstr>
      <vt:lpstr> نقاط ضعف و اشتباهاتی که در تیم ها صورت می پذیرد </vt:lpstr>
      <vt:lpstr>مشکلاتی که تیم ها با آن روبه رو هستند</vt:lpstr>
      <vt:lpstr>حل اختلافات تیم</vt:lpstr>
      <vt:lpstr>PowerPoint Presentation</vt:lpstr>
      <vt:lpstr>PowerPoint Presentation</vt:lpstr>
      <vt:lpstr>PowerPoint Presentation</vt:lpstr>
      <vt:lpstr>PowerPoint Presentation</vt:lpstr>
      <vt:lpstr>کار تیمی و مهندسی ارزش</vt:lpstr>
      <vt:lpstr>PowerPoint Presentation</vt:lpstr>
      <vt:lpstr> ويژگي‌هاي افراد تيم مهندسي ارزش </vt:lpstr>
      <vt:lpstr>تسهیل گر مهندسی ارزش یا مدیر تیم؟</vt:lpstr>
      <vt:lpstr>چرا ما کار تیمی را دوست داریم/نداریم؟</vt:lpstr>
    </vt:vector>
  </TitlesOfParts>
  <Company>SolarSys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مهندسی ارزش کار تیمی</dc:title>
  <dc:creator>ArmanSara</dc:creator>
  <cp:lastModifiedBy>ArmanSara</cp:lastModifiedBy>
  <cp:revision>1</cp:revision>
  <dcterms:created xsi:type="dcterms:W3CDTF">2020-02-18T11:30:28Z</dcterms:created>
  <dcterms:modified xsi:type="dcterms:W3CDTF">2020-02-18T11:30:28Z</dcterms:modified>
</cp:coreProperties>
</file>