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78" r:id="rId1"/>
  </p:sldMasterIdLst>
  <p:notesMasterIdLst>
    <p:notesMasterId r:id="rId96"/>
  </p:notesMasterIdLst>
  <p:sldIdLst>
    <p:sldId id="256" r:id="rId2"/>
    <p:sldId id="350" r:id="rId3"/>
    <p:sldId id="257" r:id="rId4"/>
    <p:sldId id="351" r:id="rId5"/>
    <p:sldId id="258" r:id="rId6"/>
    <p:sldId id="266" r:id="rId7"/>
    <p:sldId id="267" r:id="rId8"/>
    <p:sldId id="268" r:id="rId9"/>
    <p:sldId id="271" r:id="rId10"/>
    <p:sldId id="272" r:id="rId11"/>
    <p:sldId id="273" r:id="rId12"/>
    <p:sldId id="274" r:id="rId13"/>
    <p:sldId id="275" r:id="rId14"/>
    <p:sldId id="276" r:id="rId15"/>
    <p:sldId id="269" r:id="rId16"/>
    <p:sldId id="277" r:id="rId17"/>
    <p:sldId id="278" r:id="rId18"/>
    <p:sldId id="279" r:id="rId19"/>
    <p:sldId id="280" r:id="rId20"/>
    <p:sldId id="281" r:id="rId21"/>
    <p:sldId id="282" r:id="rId22"/>
    <p:sldId id="270" r:id="rId23"/>
    <p:sldId id="259" r:id="rId24"/>
    <p:sldId id="260" r:id="rId25"/>
    <p:sldId id="261" r:id="rId26"/>
    <p:sldId id="262" r:id="rId27"/>
    <p:sldId id="263" r:id="rId28"/>
    <p:sldId id="264" r:id="rId29"/>
    <p:sldId id="265"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9" r:id="rId46"/>
    <p:sldId id="300" r:id="rId47"/>
    <p:sldId id="301" r:id="rId48"/>
    <p:sldId id="316"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7" r:id="rId63"/>
    <p:sldId id="318" r:id="rId64"/>
    <p:sldId id="319" r:id="rId65"/>
    <p:sldId id="320" r:id="rId66"/>
    <p:sldId id="321" r:id="rId67"/>
    <p:sldId id="322" r:id="rId68"/>
    <p:sldId id="323" r:id="rId69"/>
    <p:sldId id="324" r:id="rId70"/>
    <p:sldId id="325" r:id="rId71"/>
    <p:sldId id="326" r:id="rId72"/>
    <p:sldId id="328" r:id="rId73"/>
    <p:sldId id="329" r:id="rId74"/>
    <p:sldId id="330" r:id="rId75"/>
    <p:sldId id="331" r:id="rId76"/>
    <p:sldId id="327" r:id="rId77"/>
    <p:sldId id="332" r:id="rId78"/>
    <p:sldId id="333" r:id="rId79"/>
    <p:sldId id="334" r:id="rId80"/>
    <p:sldId id="335" r:id="rId81"/>
    <p:sldId id="336" r:id="rId82"/>
    <p:sldId id="337" r:id="rId83"/>
    <p:sldId id="338" r:id="rId84"/>
    <p:sldId id="340" r:id="rId85"/>
    <p:sldId id="341" r:id="rId86"/>
    <p:sldId id="342" r:id="rId87"/>
    <p:sldId id="343" r:id="rId88"/>
    <p:sldId id="344" r:id="rId89"/>
    <p:sldId id="345" r:id="rId90"/>
    <p:sldId id="346" r:id="rId91"/>
    <p:sldId id="347" r:id="rId92"/>
    <p:sldId id="348" r:id="rId93"/>
    <p:sldId id="349" r:id="rId94"/>
    <p:sldId id="315" r:id="rId9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6" d="100"/>
          <a:sy n="66" d="100"/>
        </p:scale>
        <p:origin x="65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73C34C2-3E7E-4CE3-A77E-064419627CC7}" type="datetimeFigureOut">
              <a:rPr lang="fa-IR" smtClean="0"/>
              <a:t>1436/06/05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CA0EE11-0236-4770-A2D0-26271EE0F2F2}" type="slidenum">
              <a:rPr lang="fa-IR" smtClean="0"/>
              <a:t>‹#›</a:t>
            </a:fld>
            <a:endParaRPr lang="fa-IR"/>
          </a:p>
        </p:txBody>
      </p:sp>
    </p:spTree>
    <p:extLst>
      <p:ext uri="{BB962C8B-B14F-4D97-AF65-F5344CB8AC3E}">
        <p14:creationId xmlns:p14="http://schemas.microsoft.com/office/powerpoint/2010/main" val="37152210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2CA0EE11-0236-4770-A2D0-26271EE0F2F2}" type="slidenum">
              <a:rPr lang="fa-IR" smtClean="0"/>
              <a:t>3</a:t>
            </a:fld>
            <a:endParaRPr lang="fa-IR"/>
          </a:p>
        </p:txBody>
      </p:sp>
    </p:spTree>
    <p:extLst>
      <p:ext uri="{BB962C8B-B14F-4D97-AF65-F5344CB8AC3E}">
        <p14:creationId xmlns:p14="http://schemas.microsoft.com/office/powerpoint/2010/main" val="3554684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6" name="Slide Number Placeholder 5"/>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195218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7" name="Slide Number Placeholder 6"/>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12130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7" name="Slide Number Placeholder 6"/>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1599449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7" name="Slide Number Placeholder 6"/>
          <p:cNvSpPr>
            <a:spLocks noGrp="1"/>
          </p:cNvSpPr>
          <p:nvPr>
            <p:ph type="sldNum" sz="quarter" idx="12"/>
          </p:nvPr>
        </p:nvSpPr>
        <p:spPr/>
        <p:txBody>
          <a:bodyPr/>
          <a:lstStyle/>
          <a:p>
            <a:fld id="{8AE446A7-E0E6-499D-A7DF-008670B9149A}" type="slidenum">
              <a:rPr lang="fa-IR" smtClean="0"/>
              <a:t>‹#›</a:t>
            </a:fld>
            <a:endParaRPr lang="fa-I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3531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7" name="Slide Number Placeholder 6"/>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2819627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5" name="Slide Number Placeholder 4"/>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3887758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5" name="Slide Number Placeholder 4"/>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1065467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6" name="Slide Number Placeholder 5"/>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3683225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6" name="Slide Number Placeholder 5"/>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260390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8" y="14910"/>
            <a:ext cx="12192000" cy="6858000"/>
          </a:xfrm>
          <a:prstGeom prst="rect">
            <a:avLst/>
          </a:prstGeom>
        </p:spPr>
      </p:pic>
      <p:sp>
        <p:nvSpPr>
          <p:cNvPr id="2" name="Title 1"/>
          <p:cNvSpPr>
            <a:spLocks noGrp="1"/>
          </p:cNvSpPr>
          <p:nvPr>
            <p:ph type="title"/>
          </p:nvPr>
        </p:nvSpPr>
        <p:spPr>
          <a:xfrm>
            <a:off x="994798" y="0"/>
            <a:ext cx="10364451" cy="1300291"/>
          </a:xfrm>
        </p:spPr>
        <p:txBody>
          <a:bodyPr/>
          <a:lstStyle>
            <a:lvl1pPr>
              <a:defRPr b="1">
                <a:solidFill>
                  <a:srgbClr val="00B050"/>
                </a:solidFill>
                <a:cs typeface="B Titr" panose="00000700000000000000" pitchFamily="2" charset="-78"/>
              </a:defRPr>
            </a:lvl1pPr>
          </a:lstStyle>
          <a:p>
            <a:r>
              <a:rPr lang="en-US" dirty="0" smtClean="0"/>
              <a:t>Click to edit Master title style</a:t>
            </a:r>
            <a:endParaRPr lang="en-US" dirty="0"/>
          </a:p>
        </p:txBody>
      </p:sp>
      <p:sp>
        <p:nvSpPr>
          <p:cNvPr id="12" name="Content Placeholder 2"/>
          <p:cNvSpPr>
            <a:spLocks noGrp="1"/>
          </p:cNvSpPr>
          <p:nvPr>
            <p:ph sz="quarter" idx="13"/>
          </p:nvPr>
        </p:nvSpPr>
        <p:spPr>
          <a:xfrm>
            <a:off x="0" y="1423686"/>
            <a:ext cx="12014522" cy="5037799"/>
          </a:xfrm>
        </p:spPr>
        <p:txBody>
          <a:bodyPr>
            <a:normAutofit/>
          </a:bodyPr>
          <a:lstStyle>
            <a:lvl1pPr>
              <a:defRPr sz="2800">
                <a:cs typeface="B Nazanin" panose="00000400000000000000" pitchFamily="2" charset="-78"/>
              </a:defRPr>
            </a:lvl1pPr>
            <a:lvl2pPr>
              <a:defRPr sz="2800">
                <a:cs typeface="B Nazanin" panose="00000400000000000000" pitchFamily="2" charset="-78"/>
              </a:defRPr>
            </a:lvl2pPr>
            <a:lvl3pPr>
              <a:defRPr sz="2800">
                <a:cs typeface="B Nazanin" panose="00000400000000000000" pitchFamily="2" charset="-78"/>
              </a:defRPr>
            </a:lvl3pPr>
            <a:lvl4pPr>
              <a:defRPr sz="2800">
                <a:cs typeface="B Nazanin" panose="00000400000000000000" pitchFamily="2" charset="-78"/>
              </a:defRPr>
            </a:lvl4pPr>
            <a:lvl5pPr>
              <a:defRPr sz="280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667162" y="6492874"/>
            <a:ext cx="2743200" cy="365125"/>
          </a:xfrm>
        </p:spPr>
        <p:txBody>
          <a:bodyPr/>
          <a:lstStyle/>
          <a:p>
            <a:endParaRPr lang="fa-IR" dirty="0"/>
          </a:p>
        </p:txBody>
      </p:sp>
      <p:sp>
        <p:nvSpPr>
          <p:cNvPr id="5" name="Footer Placeholder 4"/>
          <p:cNvSpPr>
            <a:spLocks noGrp="1"/>
          </p:cNvSpPr>
          <p:nvPr>
            <p:ph type="ftr" sz="quarter" idx="11"/>
          </p:nvPr>
        </p:nvSpPr>
        <p:spPr>
          <a:xfrm>
            <a:off x="0" y="6492875"/>
            <a:ext cx="6672887" cy="365125"/>
          </a:xfrm>
        </p:spPr>
        <p:txBody>
          <a:bodyPr/>
          <a:lstStyle>
            <a:lvl1pPr>
              <a:defRPr sz="1400">
                <a:cs typeface="B Nazanin" panose="00000400000000000000" pitchFamily="2" charset="-78"/>
              </a:defRPr>
            </a:lvl1pPr>
          </a:lstStyle>
          <a:p>
            <a:r>
              <a:rPr lang="fa-IR" dirty="0" smtClean="0"/>
              <a:t>مدیریت پایدار در ساخت و ساز-دکتر مهدی روانشادنیا</a:t>
            </a:r>
            <a:endParaRPr lang="fa-IR" dirty="0"/>
          </a:p>
        </p:txBody>
      </p:sp>
      <p:sp>
        <p:nvSpPr>
          <p:cNvPr id="6" name="Slide Number Placeholder 5"/>
          <p:cNvSpPr>
            <a:spLocks noGrp="1"/>
          </p:cNvSpPr>
          <p:nvPr>
            <p:ph type="sldNum" sz="quarter" idx="12"/>
          </p:nvPr>
        </p:nvSpPr>
        <p:spPr>
          <a:xfrm>
            <a:off x="11359249" y="6484635"/>
            <a:ext cx="764215" cy="365125"/>
          </a:xfrm>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401601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6" name="Slide Number Placeholder 5"/>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236794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7" name="Slide Number Placeholder 6"/>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424773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9" name="Slide Number Placeholder 8"/>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208523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5" name="Slide Number Placeholder 4"/>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222656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fa-IR"/>
          </a:p>
        </p:txBody>
      </p:sp>
      <p:sp>
        <p:nvSpPr>
          <p:cNvPr id="3" name="Footer Placeholder 2"/>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4" name="Slide Number Placeholder 3"/>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67483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7" name="Slide Number Placeholder 6"/>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421406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7" name="Slide Number Placeholder 6"/>
          <p:cNvSpPr>
            <a:spLocks noGrp="1"/>
          </p:cNvSpPr>
          <p:nvPr>
            <p:ph type="sldNum" sz="quarter" idx="12"/>
          </p:nvPr>
        </p:nvSpPr>
        <p:spPr/>
        <p:txBody>
          <a:bodyPr/>
          <a:lstStyle/>
          <a:p>
            <a:fld id="{8AE446A7-E0E6-499D-A7DF-008670B9149A}" type="slidenum">
              <a:rPr lang="fa-IR" smtClean="0"/>
              <a:t>‹#›</a:t>
            </a:fld>
            <a:endParaRPr lang="fa-IR"/>
          </a:p>
        </p:txBody>
      </p:sp>
    </p:spTree>
    <p:extLst>
      <p:ext uri="{BB962C8B-B14F-4D97-AF65-F5344CB8AC3E}">
        <p14:creationId xmlns:p14="http://schemas.microsoft.com/office/powerpoint/2010/main" val="28545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fa-I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fa-IR" smtClean="0"/>
              <a:t>مدیریت پایدار در ساخت و ساز-دکتر مهدی روانشادنیا</a:t>
            </a:r>
            <a:endParaRPr lang="fa-I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AE446A7-E0E6-499D-A7DF-008670B9149A}" type="slidenum">
              <a:rPr lang="fa-IR" smtClean="0"/>
              <a:t>‹#›</a:t>
            </a:fld>
            <a:endParaRPr lang="fa-IR"/>
          </a:p>
        </p:txBody>
      </p:sp>
    </p:spTree>
    <p:extLst>
      <p:ext uri="{BB962C8B-B14F-4D97-AF65-F5344CB8AC3E}">
        <p14:creationId xmlns:p14="http://schemas.microsoft.com/office/powerpoint/2010/main" val="24196886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6000" dirty="0" smtClean="0">
                <a:solidFill>
                  <a:srgbClr val="00B050"/>
                </a:solidFill>
                <a:cs typeface="B Titr" panose="00000700000000000000" pitchFamily="2" charset="-78"/>
              </a:rPr>
              <a:t>مدیریت پایدار در ساخت و ساز</a:t>
            </a:r>
            <a:endParaRPr lang="fa-IR" sz="6000" dirty="0">
              <a:solidFill>
                <a:srgbClr val="00B050"/>
              </a:solidFill>
              <a:cs typeface="B Titr" panose="00000700000000000000" pitchFamily="2" charset="-78"/>
            </a:endParaRPr>
          </a:p>
        </p:txBody>
      </p:sp>
      <p:sp>
        <p:nvSpPr>
          <p:cNvPr id="3" name="Subtitle 2"/>
          <p:cNvSpPr>
            <a:spLocks noGrp="1"/>
          </p:cNvSpPr>
          <p:nvPr>
            <p:ph type="subTitle" idx="1"/>
          </p:nvPr>
        </p:nvSpPr>
        <p:spPr/>
        <p:txBody>
          <a:bodyPr>
            <a:normAutofit/>
          </a:bodyPr>
          <a:lstStyle/>
          <a:p>
            <a:r>
              <a:rPr lang="fa-IR" sz="2800" dirty="0" smtClean="0">
                <a:cs typeface="B Zar" panose="00000400000000000000" pitchFamily="2" charset="-78"/>
              </a:rPr>
              <a:t>دکتر مهدی روانشادنیا</a:t>
            </a:r>
            <a:endParaRPr lang="fa-IR" sz="28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5" name="Slide Number Placeholder 4"/>
          <p:cNvSpPr>
            <a:spLocks noGrp="1"/>
          </p:cNvSpPr>
          <p:nvPr>
            <p:ph type="sldNum" sz="quarter" idx="12"/>
          </p:nvPr>
        </p:nvSpPr>
        <p:spPr/>
        <p:txBody>
          <a:bodyPr/>
          <a:lstStyle/>
          <a:p>
            <a:fld id="{8AE446A7-E0E6-499D-A7DF-008670B9149A}" type="slidenum">
              <a:rPr lang="fa-IR" smtClean="0"/>
              <a:t>1</a:t>
            </a:fld>
            <a:endParaRPr lang="fa-IR"/>
          </a:p>
        </p:txBody>
      </p:sp>
    </p:spTree>
    <p:extLst>
      <p:ext uri="{BB962C8B-B14F-4D97-AF65-F5344CB8AC3E}">
        <p14:creationId xmlns:p14="http://schemas.microsoft.com/office/powerpoint/2010/main" val="1682433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اصول خط استوا </a:t>
            </a:r>
          </a:p>
        </p:txBody>
      </p:sp>
      <p:sp>
        <p:nvSpPr>
          <p:cNvPr id="3" name="Content Placeholder 2"/>
          <p:cNvSpPr>
            <a:spLocks noGrp="1"/>
          </p:cNvSpPr>
          <p:nvPr>
            <p:ph sz="quarter" idx="13"/>
          </p:nvPr>
        </p:nvSpPr>
        <p:spPr/>
        <p:txBody>
          <a:bodyPr/>
          <a:lstStyle/>
          <a:p>
            <a:r>
              <a:rPr lang="ar-SA" dirty="0"/>
              <a:t>اصول خط استوا پیشنهاد می‌دهد که آیا شما در یک کشور بدون قوانین  موثر اجتماعی و زیست محیطی ملی سرمایه گذاری می‌کنید، پس از این اصول استفاده کنید به عنوان راهنمایی و برای بهره برداری دیگر فعالیت‌های بی قانون نروید. </a:t>
            </a:r>
            <a:endParaRPr lang="fa-IR" dirty="0" smtClean="0"/>
          </a:p>
          <a:p>
            <a:r>
              <a:rPr lang="ar-SA" dirty="0" smtClean="0"/>
              <a:t>تفاوت </a:t>
            </a:r>
            <a:r>
              <a:rPr lang="ar-SA" dirty="0"/>
              <a:t>بین پیوستن سازمان جهانی ملل متحد این است که اصول خط استوا با هدف تامین مالی پروژه توسط بانک‌ها و دیگر موسسات مالی است. </a:t>
            </a:r>
            <a:endParaRPr lang="fa-IR" dirty="0" smtClean="0"/>
          </a:p>
          <a:p>
            <a:r>
              <a:rPr lang="ar-SA" dirty="0" smtClean="0"/>
              <a:t>بانک‌ها و</a:t>
            </a:r>
            <a:r>
              <a:rPr lang="fa-IR" dirty="0" smtClean="0"/>
              <a:t> سایر نهادها</a:t>
            </a:r>
            <a:r>
              <a:rPr lang="ar-SA" dirty="0" smtClean="0"/>
              <a:t> </a:t>
            </a:r>
            <a:r>
              <a:rPr lang="ar-SA" dirty="0"/>
              <a:t>که این اصول را پذیرفته اند باید از این پس در پروژه‌های بالای 10 میلیون دلار آمریکایی سرمایه گذاری کنند مگر اینکه  مطابق با ده اصل </a:t>
            </a:r>
            <a:r>
              <a:rPr lang="fa-IR" dirty="0" smtClean="0"/>
              <a:t>خط استوا</a:t>
            </a:r>
            <a:r>
              <a:rPr lang="ar-SA" dirty="0" smtClean="0"/>
              <a:t> </a:t>
            </a:r>
            <a:r>
              <a:rPr lang="ar-SA" dirty="0"/>
              <a:t>باشند. </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10</a:t>
            </a:fld>
            <a:endParaRPr lang="fa-IR"/>
          </a:p>
        </p:txBody>
      </p:sp>
    </p:spTree>
    <p:extLst>
      <p:ext uri="{BB962C8B-B14F-4D97-AF65-F5344CB8AC3E}">
        <p14:creationId xmlns:p14="http://schemas.microsoft.com/office/powerpoint/2010/main" val="50470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اصول خط استوا -1</a:t>
            </a:r>
            <a:endParaRPr lang="fa-IR" dirty="0"/>
          </a:p>
        </p:txBody>
      </p:sp>
      <p:sp>
        <p:nvSpPr>
          <p:cNvPr id="3" name="Content Placeholder 2"/>
          <p:cNvSpPr>
            <a:spLocks noGrp="1"/>
          </p:cNvSpPr>
          <p:nvPr>
            <p:ph sz="quarter" idx="13"/>
          </p:nvPr>
        </p:nvSpPr>
        <p:spPr>
          <a:xfrm>
            <a:off x="0" y="1180618"/>
            <a:ext cx="12014522" cy="5463250"/>
          </a:xfrm>
        </p:spPr>
        <p:txBody>
          <a:bodyPr>
            <a:normAutofit fontScale="92500"/>
          </a:bodyPr>
          <a:lstStyle/>
          <a:p>
            <a:pPr marL="0" lvl="0" indent="0">
              <a:buNone/>
            </a:pPr>
            <a:r>
              <a:rPr lang="fa-IR" dirty="0" smtClean="0"/>
              <a:t>1) </a:t>
            </a:r>
            <a:r>
              <a:rPr lang="fa-IR" b="1" dirty="0" smtClean="0"/>
              <a:t>بررسی </a:t>
            </a:r>
            <a:r>
              <a:rPr lang="fa-IR" b="1" dirty="0"/>
              <a:t>و طبقه </a:t>
            </a:r>
            <a:r>
              <a:rPr lang="fa-IR" b="1" dirty="0" smtClean="0"/>
              <a:t>بندی </a:t>
            </a:r>
            <a:r>
              <a:rPr lang="fa-IR" b="1" dirty="0"/>
              <a:t>زیست محیطی و </a:t>
            </a:r>
            <a:r>
              <a:rPr lang="fa-IR" b="1" dirty="0" smtClean="0"/>
              <a:t>اجتماعی</a:t>
            </a:r>
            <a:r>
              <a:rPr lang="fa-IR" dirty="0" smtClean="0"/>
              <a:t>: (که </a:t>
            </a:r>
            <a:r>
              <a:rPr lang="fa-IR" dirty="0"/>
              <a:t>ناشی از تلاش مالی با تاکید بر </a:t>
            </a:r>
            <a:r>
              <a:rPr lang="fa-IR" dirty="0" smtClean="0"/>
              <a:t>تاثیر بانک در پروژه) </a:t>
            </a:r>
            <a:endParaRPr lang="en-US" dirty="0"/>
          </a:p>
          <a:p>
            <a:pPr marL="0" lvl="0" indent="0">
              <a:buNone/>
            </a:pPr>
            <a:r>
              <a:rPr lang="fa-IR" dirty="0" smtClean="0"/>
              <a:t>2) </a:t>
            </a:r>
            <a:r>
              <a:rPr lang="fa-IR" b="1" dirty="0" smtClean="0"/>
              <a:t>ارزیابی </a:t>
            </a:r>
            <a:r>
              <a:rPr lang="fa-IR" b="1" dirty="0"/>
              <a:t>اجتماعی و زیست </a:t>
            </a:r>
            <a:r>
              <a:rPr lang="fa-IR" b="1" dirty="0" smtClean="0"/>
              <a:t>محیطی: </a:t>
            </a:r>
            <a:r>
              <a:rPr lang="fa-IR" dirty="0"/>
              <a:t>این برای قرض کننده‌ها (وام گیرنده) است که برای انجام رضایت وام دهنده است. </a:t>
            </a:r>
            <a:endParaRPr lang="en-US" dirty="0"/>
          </a:p>
          <a:p>
            <a:pPr marL="0" lvl="0" indent="0">
              <a:buNone/>
            </a:pPr>
            <a:r>
              <a:rPr lang="fa-IR" dirty="0" smtClean="0"/>
              <a:t>3) </a:t>
            </a:r>
            <a:r>
              <a:rPr lang="fa-IR" b="1" dirty="0" smtClean="0"/>
              <a:t>استانداردهای </a:t>
            </a:r>
            <a:r>
              <a:rPr lang="fa-IR" b="1" dirty="0"/>
              <a:t>اجتماعی و زیست محیطی قابل </a:t>
            </a:r>
            <a:r>
              <a:rPr lang="fa-IR" b="1" dirty="0" smtClean="0"/>
              <a:t>اجرا: </a:t>
            </a:r>
            <a:r>
              <a:rPr lang="fa-IR" dirty="0" smtClean="0"/>
              <a:t>درباره </a:t>
            </a:r>
            <a:r>
              <a:rPr lang="fa-IR" dirty="0"/>
              <a:t>استفاده از دستورالعمل‌های خاص در کشورهاست که </a:t>
            </a:r>
            <a:r>
              <a:rPr lang="fa-IR" dirty="0" smtClean="0"/>
              <a:t>در</a:t>
            </a:r>
            <a:r>
              <a:rPr lang="en-US" dirty="0" smtClean="0"/>
              <a:t>OECD  </a:t>
            </a:r>
            <a:r>
              <a:rPr lang="fa-IR" dirty="0" smtClean="0"/>
              <a:t> </a:t>
            </a:r>
            <a:r>
              <a:rPr lang="fa-IR" dirty="0"/>
              <a:t>نیست. </a:t>
            </a:r>
            <a:endParaRPr lang="fa-IR" dirty="0" smtClean="0"/>
          </a:p>
          <a:p>
            <a:pPr marL="0" lvl="0" indent="0">
              <a:buNone/>
            </a:pPr>
            <a:r>
              <a:rPr lang="fa-IR" dirty="0" smtClean="0"/>
              <a:t>4</a:t>
            </a:r>
            <a:r>
              <a:rPr lang="fa-IR" b="1" dirty="0" smtClean="0"/>
              <a:t>) برنامه </a:t>
            </a:r>
            <a:r>
              <a:rPr lang="fa-IR" b="1" dirty="0"/>
              <a:t>عمل و سیستم </a:t>
            </a:r>
            <a:r>
              <a:rPr lang="fa-IR" b="1" dirty="0" smtClean="0"/>
              <a:t>مدیریت: </a:t>
            </a:r>
            <a:r>
              <a:rPr lang="fa-IR" dirty="0"/>
              <a:t>قرض کنندگان (وام گیرنده) مجبور به آماده سازی یک طرح (برنامه) برای کاهش اثرات و خطرات مشخص شده در ارزیابی هستند. دوباره، این روشی برای  کشورهای  </a:t>
            </a:r>
            <a:r>
              <a:rPr lang="en-US" dirty="0"/>
              <a:t>NON-OECD</a:t>
            </a:r>
            <a:r>
              <a:rPr lang="fa-IR" dirty="0"/>
              <a:t>، وگرنه قوانین ملی اعمال می‌شود. </a:t>
            </a:r>
            <a:endParaRPr lang="en-US" dirty="0"/>
          </a:p>
          <a:p>
            <a:pPr marL="0" lvl="0" indent="0">
              <a:buNone/>
            </a:pPr>
            <a:r>
              <a:rPr lang="fa-IR" b="1" dirty="0" smtClean="0"/>
              <a:t>5) مشاوره </a:t>
            </a:r>
            <a:r>
              <a:rPr lang="fa-IR" b="1" dirty="0"/>
              <a:t>و افشا </a:t>
            </a:r>
            <a:r>
              <a:rPr lang="fa-IR" b="1" dirty="0" smtClean="0"/>
              <a:t>سازی: </a:t>
            </a:r>
            <a:r>
              <a:rPr lang="fa-IR" dirty="0"/>
              <a:t>این موضوع اطمینان می‌دهد که مردم اثر سرمایه گذاری را در مشورت که یک روش مناسب است، می‌دانند. </a:t>
            </a:r>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11</a:t>
            </a:fld>
            <a:endParaRPr lang="fa-IR"/>
          </a:p>
        </p:txBody>
      </p:sp>
    </p:spTree>
    <p:extLst>
      <p:ext uri="{BB962C8B-B14F-4D97-AF65-F5344CB8AC3E}">
        <p14:creationId xmlns:p14="http://schemas.microsoft.com/office/powerpoint/2010/main" val="231769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اصول خط استوا </a:t>
            </a:r>
            <a:r>
              <a:rPr lang="fa-IR" dirty="0" smtClean="0"/>
              <a:t>-2</a:t>
            </a:r>
            <a:endParaRPr lang="fa-IR" dirty="0"/>
          </a:p>
        </p:txBody>
      </p:sp>
      <p:sp>
        <p:nvSpPr>
          <p:cNvPr id="3" name="Content Placeholder 2"/>
          <p:cNvSpPr>
            <a:spLocks noGrp="1"/>
          </p:cNvSpPr>
          <p:nvPr>
            <p:ph sz="quarter" idx="13"/>
          </p:nvPr>
        </p:nvSpPr>
        <p:spPr/>
        <p:txBody>
          <a:bodyPr>
            <a:normAutofit fontScale="92500" lnSpcReduction="10000"/>
          </a:bodyPr>
          <a:lstStyle/>
          <a:p>
            <a:pPr marL="0" lvl="0" indent="0">
              <a:buNone/>
            </a:pPr>
            <a:r>
              <a:rPr lang="fa-IR" b="1" dirty="0" smtClean="0"/>
              <a:t>6) مکانیزم شکایت: </a:t>
            </a:r>
            <a:r>
              <a:rPr lang="fa-IR" dirty="0"/>
              <a:t>این به مردم این اجازه را می‌دهد که تحت فشار سرمایه برای شکایت کردن درباره آن و نگرانی‌های خود </a:t>
            </a:r>
            <a:r>
              <a:rPr lang="fa-IR" dirty="0" smtClean="0"/>
              <a:t>به </a:t>
            </a:r>
            <a:r>
              <a:rPr lang="fa-IR" dirty="0"/>
              <a:t>وام گیرنده </a:t>
            </a:r>
            <a:r>
              <a:rPr lang="fa-IR" dirty="0" smtClean="0"/>
              <a:t>شکایت کنند. </a:t>
            </a:r>
            <a:endParaRPr lang="en-US" dirty="0"/>
          </a:p>
          <a:p>
            <a:pPr marL="0" lvl="0" indent="0">
              <a:buNone/>
            </a:pPr>
            <a:r>
              <a:rPr lang="fa-IR" b="1" dirty="0" smtClean="0"/>
              <a:t>7) بررسی مستقل: </a:t>
            </a:r>
            <a:r>
              <a:rPr lang="fa-IR" dirty="0"/>
              <a:t>این به مردم این اجازه را می‌دهد  بررسی مستقل را ارزیابی کند ( شماره2 بالا )، طرح اقدام (شماره 4 بالا ) و فرآیند مشاوره ( شماره 5 بالا). </a:t>
            </a:r>
            <a:endParaRPr lang="en-US" dirty="0"/>
          </a:p>
          <a:p>
            <a:pPr marL="0" lvl="0" indent="0">
              <a:buNone/>
            </a:pPr>
            <a:r>
              <a:rPr lang="fa-IR" b="1" dirty="0" smtClean="0"/>
              <a:t>8) پیمان بستن: </a:t>
            </a:r>
            <a:r>
              <a:rPr lang="fa-IR" dirty="0"/>
              <a:t>این تنظیمات پیروی از </a:t>
            </a:r>
            <a:r>
              <a:rPr lang="fa-IR" dirty="0" smtClean="0"/>
              <a:t>قوانین کشور‌های </a:t>
            </a:r>
            <a:r>
              <a:rPr lang="fa-IR" dirty="0"/>
              <a:t>میزبان را پوشش میدهد، </a:t>
            </a:r>
            <a:r>
              <a:rPr lang="fa-IR" dirty="0" smtClean="0"/>
              <a:t>مرتبط با </a:t>
            </a:r>
            <a:r>
              <a:rPr lang="fa-IR" dirty="0"/>
              <a:t>طرح اقدام ( شماره 4 بالا)، ارائه گزارشات و انجام لغو حق نمایندگی طبق توافق. </a:t>
            </a:r>
            <a:endParaRPr lang="en-US" dirty="0"/>
          </a:p>
          <a:p>
            <a:pPr marL="0" lvl="0" indent="0">
              <a:buNone/>
            </a:pPr>
            <a:r>
              <a:rPr lang="fa-IR" b="1" dirty="0" smtClean="0"/>
              <a:t>9) نظارت </a:t>
            </a:r>
            <a:r>
              <a:rPr lang="fa-IR" b="1" dirty="0"/>
              <a:t>مستقل و </a:t>
            </a:r>
            <a:r>
              <a:rPr lang="fa-IR" b="1" dirty="0" smtClean="0"/>
              <a:t>گزارش: </a:t>
            </a:r>
            <a:r>
              <a:rPr lang="fa-IR" dirty="0"/>
              <a:t>این جایی است که وام گیرندگان برای پرداخت متخصصان خارجی به منظور بررسی چیزی که انجام می‌دهند با سرمایه گذاری و گزارشات مربوط به سرمایه داران. </a:t>
            </a:r>
            <a:endParaRPr lang="en-US" dirty="0"/>
          </a:p>
          <a:p>
            <a:pPr marL="0" lvl="0" indent="0">
              <a:buNone/>
            </a:pPr>
            <a:r>
              <a:rPr lang="fa-IR" b="1" dirty="0" smtClean="0"/>
              <a:t>10) گزارش </a:t>
            </a:r>
            <a:r>
              <a:rPr lang="fa-IR" b="1" dirty="0"/>
              <a:t>موسسات مالی اصول خط </a:t>
            </a:r>
            <a:r>
              <a:rPr lang="fa-IR" b="1" dirty="0" smtClean="0"/>
              <a:t>استوا: </a:t>
            </a:r>
            <a:r>
              <a:rPr lang="fa-IR" dirty="0"/>
              <a:t>این جایی است که گزارش عمومی سرمایه داران بر اصول سرمایه گذاری استوا آنهاست. </a:t>
            </a:r>
            <a:endParaRPr lang="en-US" dirty="0"/>
          </a:p>
          <a:p>
            <a:pPr marL="0" indent="0">
              <a:buNone/>
            </a:pP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12</a:t>
            </a:fld>
            <a:endParaRPr lang="fa-IR"/>
          </a:p>
        </p:txBody>
      </p:sp>
    </p:spTree>
    <p:extLst>
      <p:ext uri="{BB962C8B-B14F-4D97-AF65-F5344CB8AC3E}">
        <p14:creationId xmlns:p14="http://schemas.microsoft.com/office/powerpoint/2010/main" val="604966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تجزیه و تحلیل </a:t>
            </a:r>
            <a:r>
              <a:rPr lang="fa-IR" dirty="0" smtClean="0"/>
              <a:t>پایدرای </a:t>
            </a:r>
            <a:r>
              <a:rPr lang="fa-IR" dirty="0"/>
              <a:t>اجتماعی</a:t>
            </a:r>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13</a:t>
            </a:fld>
            <a:endParaRPr lang="fa-I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446" y="1487451"/>
            <a:ext cx="7314415" cy="499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17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توسعه  سلسله مراتب نیازهای مازلو از سطح فردی به سازمانی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14</a:t>
            </a:fld>
            <a:endParaRPr lang="fa-I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316" y="1681503"/>
            <a:ext cx="7361499" cy="480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8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ماتریس مهارت سبز سنتی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15</a:t>
            </a:fld>
            <a:endParaRPr lang="fa-I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98" y="2031920"/>
            <a:ext cx="10156222" cy="401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12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مدیریت </a:t>
            </a:r>
            <a:r>
              <a:rPr lang="ar-SA" dirty="0" smtClean="0"/>
              <a:t>ضایعات:  </a:t>
            </a:r>
            <a:r>
              <a:rPr lang="ar-SA" dirty="0"/>
              <a:t>گزینه ها</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16</a:t>
            </a:fld>
            <a:endParaRPr lang="fa-I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894" y="1858784"/>
            <a:ext cx="7495633" cy="392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30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fa-IR" dirty="0" smtClean="0"/>
              <a:t>چارچوب </a:t>
            </a:r>
            <a:r>
              <a:rPr lang="fa-IR" dirty="0"/>
              <a:t>توسعه پایدار برای </a:t>
            </a:r>
            <a:r>
              <a:rPr lang="fa-IR" dirty="0" smtClean="0"/>
              <a:t>لندن، </a:t>
            </a:r>
            <a:r>
              <a:rPr lang="fa-IR" dirty="0"/>
              <a:t>کمیسیون توسعه پایدار لندن، 2003</a:t>
            </a:r>
            <a:r>
              <a:rPr lang="en-US" dirty="0"/>
              <a:t/>
            </a:r>
            <a:br>
              <a:rPr lang="en-US" dirty="0"/>
            </a:br>
            <a:endParaRPr lang="fa-IR" dirty="0"/>
          </a:p>
        </p:txBody>
      </p:sp>
      <p:sp>
        <p:nvSpPr>
          <p:cNvPr id="3" name="Content Placeholder 2"/>
          <p:cNvSpPr>
            <a:spLocks noGrp="1"/>
          </p:cNvSpPr>
          <p:nvPr>
            <p:ph sz="quarter" idx="13"/>
          </p:nvPr>
        </p:nvSpPr>
        <p:spPr/>
        <p:txBody>
          <a:bodyPr/>
          <a:lstStyle/>
          <a:p>
            <a:pPr marL="0" indent="0">
              <a:buNone/>
            </a:pPr>
            <a:r>
              <a:rPr lang="fa-IR" dirty="0"/>
              <a:t>چند سال پیش، دولت لندن عبارت‌های دقیق (و کاملا محترمانه) زیر را انتخاب کرده  و آن‌ها را </a:t>
            </a:r>
            <a:r>
              <a:rPr lang="en-US" dirty="0"/>
              <a:t>4R</a:t>
            </a:r>
            <a:r>
              <a:rPr lang="fa-IR" dirty="0"/>
              <a:t> نامید:</a:t>
            </a:r>
            <a:endParaRPr lang="en-US" dirty="0"/>
          </a:p>
          <a:p>
            <a:pPr lvl="0"/>
            <a:r>
              <a:rPr lang="fa-IR" dirty="0"/>
              <a:t>نتایج (گرفتن نتیجه)</a:t>
            </a:r>
            <a:endParaRPr lang="en-US" dirty="0"/>
          </a:p>
          <a:p>
            <a:pPr lvl="0"/>
            <a:r>
              <a:rPr lang="fa-IR" dirty="0"/>
              <a:t>مسوولیت (به عهده گرفتن مسوولیت)</a:t>
            </a:r>
            <a:endParaRPr lang="en-US" dirty="0"/>
          </a:p>
          <a:p>
            <a:pPr lvl="0"/>
            <a:r>
              <a:rPr lang="fa-IR" dirty="0"/>
              <a:t>منابع (مدیریت منابع)</a:t>
            </a:r>
            <a:endParaRPr lang="en-US" dirty="0"/>
          </a:p>
          <a:p>
            <a:pPr lvl="0"/>
            <a:r>
              <a:rPr lang="fa-IR" dirty="0"/>
              <a:t>احترام (ایجاد احترام)</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17</a:t>
            </a:fld>
            <a:endParaRPr lang="fa-IR"/>
          </a:p>
        </p:txBody>
      </p:sp>
    </p:spTree>
    <p:extLst>
      <p:ext uri="{BB962C8B-B14F-4D97-AF65-F5344CB8AC3E}">
        <p14:creationId xmlns:p14="http://schemas.microsoft.com/office/powerpoint/2010/main" val="95879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اصلی چگونه تدوین شوند؟</a:t>
            </a:r>
            <a:endParaRPr lang="fa-IR" dirty="0"/>
          </a:p>
        </p:txBody>
      </p:sp>
      <p:sp>
        <p:nvSpPr>
          <p:cNvPr id="3" name="Content Placeholder 2"/>
          <p:cNvSpPr>
            <a:spLocks noGrp="1"/>
          </p:cNvSpPr>
          <p:nvPr>
            <p:ph sz="quarter" idx="13"/>
          </p:nvPr>
        </p:nvSpPr>
        <p:spPr/>
        <p:txBody>
          <a:bodyPr>
            <a:normAutofit/>
          </a:bodyPr>
          <a:lstStyle/>
          <a:p>
            <a:pPr marL="0" indent="0">
              <a:buNone/>
            </a:pPr>
            <a:r>
              <a:rPr lang="fa-IR" dirty="0"/>
              <a:t>هدف اصلی چیزی است که شرکت به دنبال آن است، باورهایش را به وجود می‌آورد و ترجیح می‌دهد با آن کار کند. 6 مولفه تشکیل دهنده یک هدف اصلی موثر عبارتند از:</a:t>
            </a:r>
            <a:endParaRPr lang="en-US" dirty="0"/>
          </a:p>
          <a:p>
            <a:pPr lvl="0"/>
            <a:r>
              <a:rPr lang="fa-IR" dirty="0"/>
              <a:t>احساسی – باید برای قلب خوشایند باشد.</a:t>
            </a:r>
            <a:endParaRPr lang="en-US" dirty="0"/>
          </a:p>
          <a:p>
            <a:pPr lvl="0"/>
            <a:r>
              <a:rPr lang="fa-IR" dirty="0"/>
              <a:t>الهام بخش – باید آرمان‌های شرکت را مشخص نماید.</a:t>
            </a:r>
            <a:endParaRPr lang="en-US" dirty="0"/>
          </a:p>
          <a:p>
            <a:pPr lvl="0"/>
            <a:r>
              <a:rPr lang="fa-IR" dirty="0"/>
              <a:t>باورپذیر – باید نشان دهنده جدیت و تعهد باشد هرچند خود هدف نباید جدی باشد.</a:t>
            </a:r>
            <a:endParaRPr lang="en-US" dirty="0"/>
          </a:p>
          <a:p>
            <a:pPr lvl="0"/>
            <a:r>
              <a:rPr lang="fa-IR" dirty="0"/>
              <a:t>واقعی – باید یک هدف واقعی باشد که به کارکرد سازمان مربوط است.</a:t>
            </a:r>
            <a:endParaRPr lang="en-US" dirty="0"/>
          </a:p>
          <a:p>
            <a:pPr lvl="0"/>
            <a:r>
              <a:rPr lang="fa-IR" dirty="0"/>
              <a:t>قابل یادآوری – باید در ذهن ماندگار باشد.</a:t>
            </a:r>
            <a:endParaRPr lang="en-US" dirty="0"/>
          </a:p>
          <a:p>
            <a:r>
              <a:rPr lang="fa-IR" dirty="0"/>
              <a:t>ساده ترین ایده – هرچیز پیچیده‌ای به افراد در تصمیم گیری کمک نمی‌کند.</a:t>
            </a:r>
            <a:r>
              <a:rPr lang="en-US" dirty="0"/>
              <a:t>  </a:t>
            </a:r>
            <a:endParaRPr lang="fa-IR" dirty="0" smtClean="0"/>
          </a:p>
          <a:p>
            <a:pPr marL="0" indent="0">
              <a:buNone/>
            </a:pP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18</a:t>
            </a:fld>
            <a:endParaRPr lang="fa-IR"/>
          </a:p>
        </p:txBody>
      </p:sp>
    </p:spTree>
    <p:extLst>
      <p:ext uri="{BB962C8B-B14F-4D97-AF65-F5344CB8AC3E}">
        <p14:creationId xmlns:p14="http://schemas.microsoft.com/office/powerpoint/2010/main" val="2363144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قدرت دادن به هدف اصلی</a:t>
            </a:r>
            <a:endParaRPr lang="fa-IR" dirty="0"/>
          </a:p>
        </p:txBody>
      </p:sp>
      <p:sp>
        <p:nvSpPr>
          <p:cNvPr id="4" name="Footer Placeholder 3"/>
          <p:cNvSpPr>
            <a:spLocks noGrp="1"/>
          </p:cNvSpPr>
          <p:nvPr>
            <p:ph type="ftr" sz="quarter" idx="11"/>
          </p:nvPr>
        </p:nvSpPr>
        <p:spPr/>
        <p:txBody>
          <a:bodyPr/>
          <a:lstStyle/>
          <a:p>
            <a:r>
              <a:rPr lang="fa-IR" dirty="0"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19</a:t>
            </a:fld>
            <a:endParaRPr lang="fa-I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672887" y="1898249"/>
            <a:ext cx="5330060" cy="3533090"/>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525" y="1898249"/>
            <a:ext cx="5324355" cy="3533090"/>
          </a:xfrm>
          <a:prstGeom prst="rect">
            <a:avLst/>
          </a:prstGeom>
          <a:noFill/>
          <a:ln>
            <a:noFill/>
          </a:ln>
        </p:spPr>
      </p:pic>
    </p:spTree>
    <p:extLst>
      <p:ext uri="{BB962C8B-B14F-4D97-AF65-F5344CB8AC3E}">
        <p14:creationId xmlns:p14="http://schemas.microsoft.com/office/powerpoint/2010/main" val="209667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فهرست مطالب</a:t>
            </a:r>
            <a:endParaRPr lang="fa-IR" dirty="0"/>
          </a:p>
        </p:txBody>
      </p:sp>
      <p:sp>
        <p:nvSpPr>
          <p:cNvPr id="3" name="Content Placeholder 2"/>
          <p:cNvSpPr>
            <a:spLocks noGrp="1"/>
          </p:cNvSpPr>
          <p:nvPr>
            <p:ph sz="quarter" idx="13"/>
          </p:nvPr>
        </p:nvSpPr>
        <p:spPr/>
        <p:txBody>
          <a:bodyPr/>
          <a:lstStyle/>
          <a:p>
            <a:r>
              <a:rPr lang="fa-IR" dirty="0" smtClean="0"/>
              <a:t>پایداری چیست؟</a:t>
            </a:r>
          </a:p>
          <a:p>
            <a:r>
              <a:rPr lang="fa-IR" dirty="0" smtClean="0"/>
              <a:t>توسعه پایدار چیست؟</a:t>
            </a:r>
          </a:p>
          <a:p>
            <a:r>
              <a:rPr lang="fa-IR" dirty="0" smtClean="0"/>
              <a:t>مدیریت پایداری در شرکت ها</a:t>
            </a:r>
          </a:p>
          <a:p>
            <a:r>
              <a:rPr lang="fa-IR" dirty="0" smtClean="0"/>
              <a:t>روش های مدیریت پایداری</a:t>
            </a:r>
          </a:p>
          <a:p>
            <a:r>
              <a:rPr lang="fa-IR" dirty="0" smtClean="0"/>
              <a:t>مطالعه موردی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a:t>
            </a:fld>
            <a:endParaRPr lang="fa-IR"/>
          </a:p>
        </p:txBody>
      </p:sp>
    </p:spTree>
    <p:extLst>
      <p:ext uri="{BB962C8B-B14F-4D97-AF65-F5344CB8AC3E}">
        <p14:creationId xmlns:p14="http://schemas.microsoft.com/office/powerpoint/2010/main" val="3516014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پشتیبانی هدف اصلی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20</a:t>
            </a:fld>
            <a:endParaRPr lang="fa-I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796006" y="1667105"/>
            <a:ext cx="8762034" cy="4450715"/>
          </a:xfrm>
          <a:prstGeom prst="rect">
            <a:avLst/>
          </a:prstGeom>
          <a:noFill/>
          <a:ln>
            <a:noFill/>
          </a:ln>
        </p:spPr>
      </p:pic>
    </p:spTree>
    <p:extLst>
      <p:ext uri="{BB962C8B-B14F-4D97-AF65-F5344CB8AC3E}">
        <p14:creationId xmlns:p14="http://schemas.microsoft.com/office/powerpoint/2010/main" val="428865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بررسی واقعیت: محرک‌های پایداری</a:t>
            </a:r>
            <a:endParaRPr lang="fa-IR" dirty="0"/>
          </a:p>
        </p:txBody>
      </p:sp>
      <p:sp>
        <p:nvSpPr>
          <p:cNvPr id="3" name="Content Placeholder 2"/>
          <p:cNvSpPr>
            <a:spLocks noGrp="1"/>
          </p:cNvSpPr>
          <p:nvPr>
            <p:ph sz="quarter" idx="13"/>
          </p:nvPr>
        </p:nvSpPr>
        <p:spPr>
          <a:xfrm>
            <a:off x="6759614" y="1423686"/>
            <a:ext cx="5254907" cy="5037799"/>
          </a:xfrm>
        </p:spPr>
        <p:txBody>
          <a:bodyPr/>
          <a:lstStyle/>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21</a:t>
            </a:fld>
            <a:endParaRPr lang="fa-I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056" y="1423686"/>
            <a:ext cx="5807228" cy="4732277"/>
          </a:xfrm>
          <a:prstGeom prst="rect">
            <a:avLst/>
          </a:prstGeom>
          <a:noFill/>
          <a:ln>
            <a:noFill/>
          </a:ln>
        </p:spPr>
      </p:pic>
    </p:spTree>
    <p:extLst>
      <p:ext uri="{BB962C8B-B14F-4D97-AF65-F5344CB8AC3E}">
        <p14:creationId xmlns:p14="http://schemas.microsoft.com/office/powerpoint/2010/main" val="2250018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3"/>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22</a:t>
            </a:fld>
            <a:endParaRPr lang="fa-IR"/>
          </a:p>
        </p:txBody>
      </p:sp>
    </p:spTree>
    <p:extLst>
      <p:ext uri="{BB962C8B-B14F-4D97-AF65-F5344CB8AC3E}">
        <p14:creationId xmlns:p14="http://schemas.microsoft.com/office/powerpoint/2010/main" val="2266394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a:t>
            </a:r>
            <a:r>
              <a:rPr lang="ar-SA" dirty="0"/>
              <a:t>ترودی هارفام، پروفسور دانشگاه بانک جنوبی </a:t>
            </a:r>
            <a:r>
              <a:rPr lang="ar-SA" dirty="0" smtClean="0"/>
              <a:t>لندن</a:t>
            </a:r>
            <a:r>
              <a:rPr lang="fa-IR" dirty="0" smtClean="0"/>
              <a:t>، از پایداری</a:t>
            </a:r>
            <a:endParaRPr lang="fa-IR" dirty="0"/>
          </a:p>
        </p:txBody>
      </p:sp>
      <p:sp>
        <p:nvSpPr>
          <p:cNvPr id="3" name="Content Placeholder 2"/>
          <p:cNvSpPr>
            <a:spLocks noGrp="1"/>
          </p:cNvSpPr>
          <p:nvPr>
            <p:ph sz="quarter" idx="13"/>
          </p:nvPr>
        </p:nvSpPr>
        <p:spPr>
          <a:xfrm>
            <a:off x="3506215" y="3428238"/>
            <a:ext cx="26817615" cy="7597170"/>
          </a:xfrm>
        </p:spPr>
        <p:txBody>
          <a:bodyPr/>
          <a:lstStyle/>
          <a:p>
            <a:endParaRPr lang="fa-IR" dirty="0" smtClean="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23</a:t>
            </a:fld>
            <a:endParaRPr lang="fa-I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181" y="2009315"/>
            <a:ext cx="5885684" cy="416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94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پروتکل کیوتو</a:t>
            </a:r>
            <a:endParaRPr lang="fa-IR" dirty="0"/>
          </a:p>
        </p:txBody>
      </p:sp>
      <p:sp>
        <p:nvSpPr>
          <p:cNvPr id="3" name="Content Placeholder 2"/>
          <p:cNvSpPr>
            <a:spLocks noGrp="1"/>
          </p:cNvSpPr>
          <p:nvPr>
            <p:ph sz="quarter" idx="13"/>
          </p:nvPr>
        </p:nvSpPr>
        <p:spPr/>
        <p:txBody>
          <a:bodyPr/>
          <a:lstStyle/>
          <a:p>
            <a:r>
              <a:rPr lang="fa-IR" dirty="0" smtClean="0"/>
              <a:t>پروتکل </a:t>
            </a:r>
            <a:r>
              <a:rPr lang="fa-IR" dirty="0"/>
              <a:t>کیوتو</a:t>
            </a:r>
            <a:r>
              <a:rPr lang="fa-IR" dirty="0" smtClean="0"/>
              <a:t>(1997</a:t>
            </a:r>
            <a:r>
              <a:rPr lang="fa-IR" dirty="0"/>
              <a:t>) یک قرارداد بین المللی مرتبط با چارچوب کنوانسیون سازمان ملل روباره تغییرات آب و هوایی و تنظیم مجموعه اتصال اهداف گازهای گلخانه ای برای 37 کشور است. </a:t>
            </a:r>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24</a:t>
            </a:fld>
            <a:endParaRPr lang="fa-IR"/>
          </a:p>
        </p:txBody>
      </p:sp>
    </p:spTree>
    <p:extLst>
      <p:ext uri="{BB962C8B-B14F-4D97-AF65-F5344CB8AC3E}">
        <p14:creationId xmlns:p14="http://schemas.microsoft.com/office/powerpoint/2010/main" val="2253189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پایداری برای شرکت ها</a:t>
            </a:r>
            <a:endParaRPr lang="fa-IR" dirty="0"/>
          </a:p>
        </p:txBody>
      </p:sp>
      <p:sp>
        <p:nvSpPr>
          <p:cNvPr id="3" name="Content Placeholder 2"/>
          <p:cNvSpPr>
            <a:spLocks noGrp="1"/>
          </p:cNvSpPr>
          <p:nvPr>
            <p:ph sz="quarter" idx="13"/>
          </p:nvPr>
        </p:nvSpPr>
        <p:spPr/>
        <p:txBody>
          <a:bodyPr/>
          <a:lstStyle/>
          <a:p>
            <a:r>
              <a:rPr lang="fa-IR" dirty="0"/>
              <a:t>پایداری دستیابی به یک تعادل موثر مالی و اجتماعی و انتخاب‌های  محیط زیست هنگامیکه فعالیتهای کسب و کار را انجام می‌دهیم.</a:t>
            </a:r>
            <a:endParaRPr lang="en-US" dirty="0"/>
          </a:p>
          <a:p>
            <a:r>
              <a:rPr lang="fa-IR" dirty="0"/>
              <a:t>تاکید بر موثر بودن فعالیت‌های کسب و کار است. اگر فعالیت‌های کسب و کار موثر نباشند، هیچ نقطه </a:t>
            </a:r>
            <a:r>
              <a:rPr lang="fa-IR" dirty="0" smtClean="0"/>
              <a:t>تلاقی </a:t>
            </a:r>
            <a:r>
              <a:rPr lang="fa-IR" dirty="0"/>
              <a:t>در همه آنها وجود ندارد.</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25</a:t>
            </a:fld>
            <a:endParaRPr lang="fa-IR"/>
          </a:p>
        </p:txBody>
      </p:sp>
    </p:spTree>
    <p:extLst>
      <p:ext uri="{BB962C8B-B14F-4D97-AF65-F5344CB8AC3E}">
        <p14:creationId xmlns:p14="http://schemas.microsoft.com/office/powerpoint/2010/main" val="3342254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خط سه گانه </a:t>
            </a:r>
            <a:r>
              <a:rPr lang="ar-SA" dirty="0" smtClean="0"/>
              <a:t>جان </a:t>
            </a:r>
            <a:r>
              <a:rPr lang="ar-SA" dirty="0"/>
              <a:t>الکینگتون</a:t>
            </a:r>
            <a:endParaRPr lang="fa-IR" dirty="0"/>
          </a:p>
        </p:txBody>
      </p:sp>
      <p:sp>
        <p:nvSpPr>
          <p:cNvPr id="3" name="Content Placeholder 2"/>
          <p:cNvSpPr>
            <a:spLocks noGrp="1"/>
          </p:cNvSpPr>
          <p:nvPr>
            <p:ph sz="quarter" idx="13"/>
          </p:nvPr>
        </p:nvSpPr>
        <p:spPr>
          <a:xfrm>
            <a:off x="-1596521" y="3977565"/>
            <a:ext cx="28566414" cy="5968454"/>
          </a:xfrm>
        </p:spPr>
        <p:txBody>
          <a:bodyPr/>
          <a:lstStyle/>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26</a:t>
            </a:fld>
            <a:endParaRPr lang="fa-I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958" y="1419820"/>
            <a:ext cx="7390495" cy="511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315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آیا سبز بودن همان پایدار بودن است</a:t>
            </a:r>
            <a:r>
              <a:rPr lang="fa-IR" dirty="0" smtClean="0"/>
              <a:t>؟</a:t>
            </a:r>
            <a:endParaRPr lang="fa-IR" dirty="0"/>
          </a:p>
        </p:txBody>
      </p:sp>
      <p:sp>
        <p:nvSpPr>
          <p:cNvPr id="3" name="Content Placeholder 2"/>
          <p:cNvSpPr>
            <a:spLocks noGrp="1"/>
          </p:cNvSpPr>
          <p:nvPr>
            <p:ph sz="quarter" idx="13"/>
          </p:nvPr>
        </p:nvSpPr>
        <p:spPr/>
        <p:txBody>
          <a:bodyPr/>
          <a:lstStyle/>
          <a:p>
            <a:r>
              <a:rPr lang="fa-IR" dirty="0"/>
              <a:t>سبز یک رنگ زیبا است اما آن را ربوده اند: سبز بودن اساساً چیزی است که ما تمام مدت انجام میدهیم درحالیکه چیزی که ما انجام میدهیم </a:t>
            </a:r>
            <a:r>
              <a:rPr lang="fa-IR" dirty="0" smtClean="0"/>
              <a:t>شستشوی </a:t>
            </a:r>
            <a:r>
              <a:rPr lang="fa-IR" dirty="0"/>
              <a:t>سبز است. </a:t>
            </a:r>
            <a:endParaRPr lang="en-US" dirty="0"/>
          </a:p>
          <a:p>
            <a:r>
              <a:rPr lang="ar-SA" dirty="0"/>
              <a:t>سبز بودن عموماً به معنی مراقبت از محیط زیست به طورکلی است اما امروزه می‌تواند به سوی  مترقی بودن و سردبودن کشیده شود. بازاریابان حرفه‌ای احتمالاً تمام واژگان را برای توصیف سبزی برای عموم بکارگرفته</a:t>
            </a:r>
            <a:r>
              <a:rPr lang="en-US" dirty="0"/>
              <a:t>‌</a:t>
            </a:r>
            <a:r>
              <a:rPr lang="ar-SA" dirty="0"/>
              <a:t>اند. </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27</a:t>
            </a:fld>
            <a:endParaRPr lang="fa-IR"/>
          </a:p>
        </p:txBody>
      </p:sp>
    </p:spTree>
    <p:extLst>
      <p:ext uri="{BB962C8B-B14F-4D97-AF65-F5344CB8AC3E}">
        <p14:creationId xmlns:p14="http://schemas.microsoft.com/office/powerpoint/2010/main" val="3599995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سلسله مراتب ضایعات</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28</a:t>
            </a:fld>
            <a:endParaRPr lang="fa-I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502" y="1498962"/>
            <a:ext cx="8965597" cy="47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428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ماتریس مهارت سبز سنتی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29</a:t>
            </a:fld>
            <a:endParaRPr lang="fa-I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58" y="1522633"/>
            <a:ext cx="10782887" cy="42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17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چند سوال؟</a:t>
            </a:r>
            <a:endParaRPr lang="fa-IR" dirty="0"/>
          </a:p>
        </p:txBody>
      </p:sp>
      <p:sp>
        <p:nvSpPr>
          <p:cNvPr id="3" name="Content Placeholder 2"/>
          <p:cNvSpPr>
            <a:spLocks noGrp="1"/>
          </p:cNvSpPr>
          <p:nvPr>
            <p:ph sz="quarter" idx="13"/>
          </p:nvPr>
        </p:nvSpPr>
        <p:spPr/>
        <p:txBody>
          <a:bodyPr>
            <a:normAutofit lnSpcReduction="10000"/>
          </a:bodyPr>
          <a:lstStyle/>
          <a:p>
            <a:pPr lvl="0"/>
            <a:r>
              <a:rPr lang="fa-IR" dirty="0"/>
              <a:t>پایداری چیست؟</a:t>
            </a:r>
            <a:endParaRPr lang="en-US" dirty="0"/>
          </a:p>
          <a:p>
            <a:pPr lvl="0"/>
            <a:r>
              <a:rPr lang="fa-IR" dirty="0"/>
              <a:t>آیا انواع مختلف پایداری وجود دارند؟</a:t>
            </a:r>
            <a:endParaRPr lang="en-US" dirty="0"/>
          </a:p>
          <a:p>
            <a:pPr lvl="0"/>
            <a:r>
              <a:rPr lang="fa-IR" dirty="0" smtClean="0"/>
              <a:t>پایداری </a:t>
            </a:r>
            <a:r>
              <a:rPr lang="fa-IR" dirty="0"/>
              <a:t>چگونه به دست می‌آید؟</a:t>
            </a:r>
            <a:endParaRPr lang="en-US" dirty="0"/>
          </a:p>
          <a:p>
            <a:pPr lvl="0"/>
            <a:r>
              <a:rPr lang="fa-IR" dirty="0"/>
              <a:t>آیا سبز بودن همان پایداری است؟</a:t>
            </a:r>
            <a:endParaRPr lang="en-US" dirty="0"/>
          </a:p>
          <a:p>
            <a:pPr lvl="0"/>
            <a:r>
              <a:rPr lang="fa-IR" dirty="0" smtClean="0"/>
              <a:t>پایداری </a:t>
            </a:r>
            <a:r>
              <a:rPr lang="fa-IR" dirty="0"/>
              <a:t>برای ساخت و ساز چه سودی دارد؟</a:t>
            </a:r>
            <a:endParaRPr lang="en-US" dirty="0"/>
          </a:p>
          <a:p>
            <a:pPr lvl="0"/>
            <a:r>
              <a:rPr lang="fa-IR" dirty="0" smtClean="0"/>
              <a:t>مهارت‌های </a:t>
            </a:r>
            <a:r>
              <a:rPr lang="fa-IR" dirty="0"/>
              <a:t>سبز چه هستند؟</a:t>
            </a:r>
            <a:endParaRPr lang="en-US" dirty="0"/>
          </a:p>
          <a:p>
            <a:pPr lvl="0"/>
            <a:r>
              <a:rPr lang="fa-IR" dirty="0"/>
              <a:t>آیا ساخت و ساز می‌تواند پایدار باشد یا </a:t>
            </a:r>
            <a:r>
              <a:rPr lang="fa-IR" dirty="0" smtClean="0"/>
              <a:t>مفهوم سبز تنها بازار گرمی </a:t>
            </a:r>
            <a:r>
              <a:rPr lang="fa-IR" dirty="0"/>
              <a:t>است؟</a:t>
            </a:r>
            <a:endParaRPr lang="en-US" dirty="0"/>
          </a:p>
          <a:p>
            <a:pPr lvl="0"/>
            <a:r>
              <a:rPr lang="fa-IR" dirty="0" smtClean="0"/>
              <a:t>پایداری </a:t>
            </a:r>
            <a:r>
              <a:rPr lang="fa-IR" dirty="0"/>
              <a:t>برای صنعت در شرایط راکد کنونی بحران جهانی </a:t>
            </a:r>
            <a:r>
              <a:rPr lang="fa-IR" dirty="0" smtClean="0"/>
              <a:t>جبران </a:t>
            </a:r>
            <a:r>
              <a:rPr lang="fa-IR" dirty="0"/>
              <a:t>سریع را به همراه خواهد داشت؟</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3</a:t>
            </a:fld>
            <a:endParaRPr lang="fa-IR"/>
          </a:p>
        </p:txBody>
      </p:sp>
    </p:spTree>
    <p:extLst>
      <p:ext uri="{BB962C8B-B14F-4D97-AF65-F5344CB8AC3E}">
        <p14:creationId xmlns:p14="http://schemas.microsoft.com/office/powerpoint/2010/main" val="1470444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2" y="0"/>
            <a:ext cx="11551534" cy="1300291"/>
          </a:xfrm>
        </p:spPr>
        <p:txBody>
          <a:bodyPr>
            <a:normAutofit/>
          </a:bodyPr>
          <a:lstStyle/>
          <a:p>
            <a:r>
              <a:rPr lang="en-US" dirty="0"/>
              <a:t> </a:t>
            </a:r>
            <a:r>
              <a:rPr lang="fa-IR" dirty="0"/>
              <a:t>چ</a:t>
            </a:r>
            <a:r>
              <a:rPr lang="fa-IR" dirty="0" smtClean="0"/>
              <a:t>ارچوب </a:t>
            </a:r>
            <a:r>
              <a:rPr lang="fa-IR" dirty="0"/>
              <a:t>توسعه پایدار برای </a:t>
            </a:r>
            <a:r>
              <a:rPr lang="fa-IR" dirty="0" smtClean="0"/>
              <a:t>لندن، </a:t>
            </a:r>
            <a:r>
              <a:rPr lang="fa-IR" dirty="0"/>
              <a:t>کمیسیون توسعه پایدار لندن، </a:t>
            </a:r>
            <a:r>
              <a:rPr lang="fa-IR" dirty="0" smtClean="0"/>
              <a:t>2003</a:t>
            </a:r>
            <a:endParaRPr lang="fa-IR" dirty="0"/>
          </a:p>
        </p:txBody>
      </p:sp>
      <p:sp>
        <p:nvSpPr>
          <p:cNvPr id="3" name="Content Placeholder 2"/>
          <p:cNvSpPr>
            <a:spLocks noGrp="1"/>
          </p:cNvSpPr>
          <p:nvPr>
            <p:ph sz="quarter" idx="13"/>
          </p:nvPr>
        </p:nvSpPr>
        <p:spPr/>
        <p:txBody>
          <a:bodyPr/>
          <a:lstStyle/>
          <a:p>
            <a:pPr marL="0" indent="0">
              <a:buNone/>
            </a:pPr>
            <a:r>
              <a:rPr lang="fa-IR" dirty="0"/>
              <a:t>چند سال پیش، دولت لندن عبارت‌های دقیق (و کاملا محترمانه) زیر را انتخاب کرده  و آن‌ها را </a:t>
            </a:r>
            <a:r>
              <a:rPr lang="en-US" dirty="0"/>
              <a:t>4R</a:t>
            </a:r>
            <a:r>
              <a:rPr lang="fa-IR" dirty="0"/>
              <a:t> نامید:</a:t>
            </a:r>
            <a:endParaRPr lang="en-US" dirty="0"/>
          </a:p>
          <a:p>
            <a:pPr lvl="0"/>
            <a:r>
              <a:rPr lang="fa-IR" dirty="0"/>
              <a:t>نتایج (گرفتن نتیجه)</a:t>
            </a:r>
            <a:endParaRPr lang="en-US" dirty="0"/>
          </a:p>
          <a:p>
            <a:pPr lvl="0"/>
            <a:r>
              <a:rPr lang="fa-IR" dirty="0"/>
              <a:t>مسوولیت (به عهده گرفتن مسوولیت)</a:t>
            </a:r>
            <a:endParaRPr lang="en-US" dirty="0"/>
          </a:p>
          <a:p>
            <a:pPr lvl="0"/>
            <a:r>
              <a:rPr lang="fa-IR" dirty="0"/>
              <a:t>منابع (مدیریت منابع)</a:t>
            </a:r>
            <a:endParaRPr lang="en-US" dirty="0"/>
          </a:p>
          <a:p>
            <a:pPr lvl="0"/>
            <a:r>
              <a:rPr lang="fa-IR" dirty="0"/>
              <a:t>احترام (ایجاد احترام</a:t>
            </a:r>
            <a:r>
              <a:rPr lang="fa-IR" dirty="0" smtClean="0"/>
              <a:t>)</a:t>
            </a:r>
          </a:p>
          <a:p>
            <a:pPr lvl="0"/>
            <a:r>
              <a:rPr lang="en-US" dirty="0" smtClean="0"/>
              <a:t>Result, Responsibility, Resources, Respect</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30</a:t>
            </a:fld>
            <a:endParaRPr lang="fa-IR"/>
          </a:p>
        </p:txBody>
      </p:sp>
    </p:spTree>
    <p:extLst>
      <p:ext uri="{BB962C8B-B14F-4D97-AF65-F5344CB8AC3E}">
        <p14:creationId xmlns:p14="http://schemas.microsoft.com/office/powerpoint/2010/main" val="56660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942" y="0"/>
            <a:ext cx="6486307" cy="1300291"/>
          </a:xfrm>
        </p:spPr>
        <p:txBody>
          <a:bodyPr/>
          <a:lstStyle/>
          <a:p>
            <a:r>
              <a:rPr lang="fa-IR" dirty="0" smtClean="0"/>
              <a:t>6 ویژگی اهداف اصلی</a:t>
            </a:r>
            <a:endParaRPr lang="fa-IR" dirty="0"/>
          </a:p>
        </p:txBody>
      </p:sp>
      <p:sp>
        <p:nvSpPr>
          <p:cNvPr id="3" name="Content Placeholder 2"/>
          <p:cNvSpPr>
            <a:spLocks noGrp="1"/>
          </p:cNvSpPr>
          <p:nvPr>
            <p:ph sz="quarter" idx="13"/>
          </p:nvPr>
        </p:nvSpPr>
        <p:spPr>
          <a:xfrm>
            <a:off x="5104435" y="1423686"/>
            <a:ext cx="6910087" cy="5037799"/>
          </a:xfrm>
        </p:spPr>
        <p:txBody>
          <a:bodyPr>
            <a:normAutofit lnSpcReduction="10000"/>
          </a:bodyPr>
          <a:lstStyle/>
          <a:p>
            <a:pPr lvl="0"/>
            <a:r>
              <a:rPr lang="fa-IR" dirty="0"/>
              <a:t>احساسی – باید برای قلب خوشایند باشد.</a:t>
            </a:r>
            <a:endParaRPr lang="en-US" dirty="0"/>
          </a:p>
          <a:p>
            <a:pPr lvl="0"/>
            <a:r>
              <a:rPr lang="fa-IR" dirty="0"/>
              <a:t>الهام بخش – باید آرمان‌های شرکت را مشخص نماید.</a:t>
            </a:r>
            <a:endParaRPr lang="en-US" dirty="0"/>
          </a:p>
          <a:p>
            <a:pPr lvl="0"/>
            <a:r>
              <a:rPr lang="fa-IR" dirty="0"/>
              <a:t>باورپذیر – باید نشان دهنده جدیت و تعهد باشد هرچند خود هدف نباید جدی باشد.</a:t>
            </a:r>
            <a:endParaRPr lang="en-US" dirty="0"/>
          </a:p>
          <a:p>
            <a:pPr lvl="0"/>
            <a:r>
              <a:rPr lang="fa-IR" dirty="0"/>
              <a:t>واقعی – باید یک هدف واقعی باشد که به کارکرد سازمان مربوط است.</a:t>
            </a:r>
            <a:endParaRPr lang="en-US" dirty="0"/>
          </a:p>
          <a:p>
            <a:pPr lvl="0"/>
            <a:r>
              <a:rPr lang="fa-IR" dirty="0"/>
              <a:t>قابل یادآوری – باید در ذهن ماندگار باشد.</a:t>
            </a:r>
            <a:endParaRPr lang="en-US" dirty="0"/>
          </a:p>
          <a:p>
            <a:pPr lvl="0"/>
            <a:r>
              <a:rPr lang="fa-IR" dirty="0"/>
              <a:t>ساده ترین ایده – هرچیز پیچیده‌ای به افراد در تصمیم گیری کمک نمی‌کند.</a:t>
            </a:r>
            <a:endParaRPr lang="en-US" dirty="0"/>
          </a:p>
          <a:p>
            <a:pPr marL="0" indent="0">
              <a:buNone/>
            </a:pP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31</a:t>
            </a:fld>
            <a:endParaRPr lang="fa-I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97" y="0"/>
            <a:ext cx="4965539" cy="3567916"/>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3599306"/>
            <a:ext cx="4872942" cy="2924959"/>
          </a:xfrm>
          <a:prstGeom prst="rect">
            <a:avLst/>
          </a:prstGeom>
          <a:noFill/>
          <a:ln>
            <a:noFill/>
          </a:ln>
        </p:spPr>
      </p:pic>
    </p:spTree>
    <p:extLst>
      <p:ext uri="{BB962C8B-B14F-4D97-AF65-F5344CB8AC3E}">
        <p14:creationId xmlns:p14="http://schemas.microsoft.com/office/powerpoint/2010/main" val="147402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پروتکل تنظیم هدف </a:t>
            </a:r>
            <a:r>
              <a:rPr lang="en-US" dirty="0"/>
              <a:t>SMART</a:t>
            </a:r>
            <a:endParaRPr lang="fa-IR" dirty="0"/>
          </a:p>
        </p:txBody>
      </p:sp>
      <p:sp>
        <p:nvSpPr>
          <p:cNvPr id="3" name="Content Placeholder 2"/>
          <p:cNvSpPr>
            <a:spLocks noGrp="1"/>
          </p:cNvSpPr>
          <p:nvPr>
            <p:ph sz="quarter" idx="13"/>
          </p:nvPr>
        </p:nvSpPr>
        <p:spPr/>
        <p:txBody>
          <a:bodyPr/>
          <a:lstStyle/>
          <a:p>
            <a:pPr lvl="0"/>
            <a:r>
              <a:rPr lang="fa-IR" b="1" dirty="0"/>
              <a:t>(</a:t>
            </a:r>
            <a:r>
              <a:rPr lang="en-US" b="1" dirty="0"/>
              <a:t>S</a:t>
            </a:r>
            <a:r>
              <a:rPr lang="fa-IR" b="1" dirty="0"/>
              <a:t>) خاص:</a:t>
            </a:r>
            <a:r>
              <a:rPr lang="fa-IR" dirty="0"/>
              <a:t> ثبت چیزی که مشاهده شده است.</a:t>
            </a:r>
            <a:endParaRPr lang="en-US" dirty="0"/>
          </a:p>
          <a:p>
            <a:pPr lvl="0"/>
            <a:r>
              <a:rPr lang="fa-IR" b="1" dirty="0"/>
              <a:t>(</a:t>
            </a:r>
            <a:r>
              <a:rPr lang="en-US" b="1" dirty="0"/>
              <a:t>M</a:t>
            </a:r>
            <a:r>
              <a:rPr lang="fa-IR" b="1" dirty="0"/>
              <a:t>) قابل اندازه گیری:</a:t>
            </a:r>
            <a:r>
              <a:rPr lang="fa-IR" dirty="0"/>
              <a:t> ارایه شاخصی برای مقیاس مشاهده به گونه‌ای که چشم اندازی نسبت به سایر مشاهده‌ها داشته باشیم.</a:t>
            </a:r>
            <a:endParaRPr lang="en-US" dirty="0"/>
          </a:p>
          <a:p>
            <a:pPr lvl="0"/>
            <a:r>
              <a:rPr lang="fa-IR" b="1" dirty="0"/>
              <a:t>(</a:t>
            </a:r>
            <a:r>
              <a:rPr lang="en-US" b="1" dirty="0"/>
              <a:t>A</a:t>
            </a:r>
            <a:r>
              <a:rPr lang="fa-IR" b="1" dirty="0"/>
              <a:t>) دقیق:</a:t>
            </a:r>
            <a:r>
              <a:rPr lang="fa-IR" dirty="0"/>
              <a:t> اطمینان از این که تنها چیزی را ثبت می‌کنید که مشاهده کرده اید و نه چیزی که فکر می‌کنید مشاهده نموده اید.</a:t>
            </a:r>
            <a:endParaRPr lang="en-US" dirty="0"/>
          </a:p>
          <a:p>
            <a:pPr lvl="0"/>
            <a:r>
              <a:rPr lang="fa-IR" b="1" dirty="0"/>
              <a:t>(</a:t>
            </a:r>
            <a:r>
              <a:rPr lang="en-US" b="1" dirty="0"/>
              <a:t>R</a:t>
            </a:r>
            <a:r>
              <a:rPr lang="fa-IR" b="1" dirty="0"/>
              <a:t>) واقعی یا مرتبط:</a:t>
            </a:r>
            <a:r>
              <a:rPr lang="fa-IR" dirty="0"/>
              <a:t> آیا چیزی که مشاهده کرده اید به کار یا زندگیتان مرتبط است؟</a:t>
            </a:r>
            <a:endParaRPr lang="en-US" dirty="0"/>
          </a:p>
          <a:p>
            <a:pPr lvl="0"/>
            <a:r>
              <a:rPr lang="fa-IR" b="1" dirty="0"/>
              <a:t>(</a:t>
            </a:r>
            <a:r>
              <a:rPr lang="en-US" b="1" dirty="0"/>
              <a:t>T</a:t>
            </a:r>
            <a:r>
              <a:rPr lang="fa-IR" b="1" dirty="0"/>
              <a:t>) زمان:</a:t>
            </a:r>
            <a:r>
              <a:rPr lang="fa-IR" dirty="0"/>
              <a:t> ثبت زمان مشاهده، ممکن است چیزی که مشاهده کرده اید زمان مصرف داشته باشد.</a:t>
            </a:r>
            <a:endParaRPr lang="en-US" dirty="0"/>
          </a:p>
          <a:p>
            <a:r>
              <a:rPr lang="en-US" dirty="0"/>
              <a:t>SMART: Specific, Measurable, Achievable, Realistic, Timed</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32</a:t>
            </a:fld>
            <a:endParaRPr lang="fa-IR"/>
          </a:p>
        </p:txBody>
      </p:sp>
    </p:spTree>
    <p:extLst>
      <p:ext uri="{BB962C8B-B14F-4D97-AF65-F5344CB8AC3E}">
        <p14:creationId xmlns:p14="http://schemas.microsoft.com/office/powerpoint/2010/main" val="3914734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973" y="120806"/>
            <a:ext cx="10364451" cy="1175559"/>
          </a:xfrm>
        </p:spPr>
        <p:txBody>
          <a:bodyPr/>
          <a:lstStyle/>
          <a:p>
            <a:r>
              <a:rPr lang="ar-SA" dirty="0">
                <a:solidFill>
                  <a:srgbClr val="92D050"/>
                </a:solidFill>
                <a:cs typeface="B Titr" panose="00000700000000000000" pitchFamily="2" charset="-78"/>
              </a:rPr>
              <a:t>آبشار مشاهده</a:t>
            </a:r>
            <a:endParaRPr lang="fa-IR" dirty="0">
              <a:solidFill>
                <a:srgbClr val="92D050"/>
              </a:solidFill>
              <a:cs typeface="B Titr" panose="00000700000000000000" pitchFamily="2" charset="-78"/>
            </a:endParaRPr>
          </a:p>
        </p:txBody>
      </p:sp>
      <p:sp>
        <p:nvSpPr>
          <p:cNvPr id="5" name="Footer Placeholder 4"/>
          <p:cNvSpPr>
            <a:spLocks noGrp="1"/>
          </p:cNvSpPr>
          <p:nvPr>
            <p:ph type="ftr" sz="quarter" idx="11"/>
          </p:nvPr>
        </p:nvSpPr>
        <p:spPr>
          <a:xfrm>
            <a:off x="0" y="6492875"/>
            <a:ext cx="6672887" cy="365125"/>
          </a:xfrm>
        </p:spPr>
        <p:txBody>
          <a:bodyPr/>
          <a:lstStyle/>
          <a:p>
            <a:r>
              <a:rPr lang="fa-IR" dirty="0" smtClean="0"/>
              <a:t>مدیریت پایدار در ساخت و ساز-دکتر مهدی روانشادنیا</a:t>
            </a:r>
            <a:endParaRPr lang="fa-IR" dirty="0"/>
          </a:p>
        </p:txBody>
      </p:sp>
      <p:sp>
        <p:nvSpPr>
          <p:cNvPr id="6" name="Slide Number Placeholder 5"/>
          <p:cNvSpPr>
            <a:spLocks noGrp="1"/>
          </p:cNvSpPr>
          <p:nvPr>
            <p:ph type="sldNum" sz="quarter" idx="12"/>
          </p:nvPr>
        </p:nvSpPr>
        <p:spPr>
          <a:xfrm>
            <a:off x="11427785" y="6492875"/>
            <a:ext cx="764215" cy="365125"/>
          </a:xfrm>
        </p:spPr>
        <p:txBody>
          <a:bodyPr/>
          <a:lstStyle/>
          <a:p>
            <a:fld id="{8AE446A7-E0E6-499D-A7DF-008670B9149A}" type="slidenum">
              <a:rPr lang="fa-IR" smtClean="0"/>
              <a:t>33</a:t>
            </a:fld>
            <a:endParaRPr lang="fa-IR" dirty="0"/>
          </a:p>
        </p:txBody>
      </p:sp>
      <p:pic>
        <p:nvPicPr>
          <p:cNvPr id="7" name="Content Placeholder 6"/>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2495" y="1643063"/>
            <a:ext cx="5328150" cy="4849812"/>
          </a:xfrm>
          <a:prstGeom prst="rect">
            <a:avLst/>
          </a:prstGeom>
          <a:noFill/>
          <a:ln>
            <a:noFill/>
          </a:ln>
        </p:spPr>
      </p:pic>
      <p:pic>
        <p:nvPicPr>
          <p:cNvPr id="8" name="Content Placeholder 7"/>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860363" y="2013734"/>
            <a:ext cx="6053701" cy="3761772"/>
          </a:xfrm>
          <a:prstGeom prst="rect">
            <a:avLst/>
          </a:prstGeom>
          <a:noFill/>
          <a:ln>
            <a:noFill/>
          </a:ln>
        </p:spPr>
      </p:pic>
    </p:spTree>
    <p:extLst>
      <p:ext uri="{BB962C8B-B14F-4D97-AF65-F5344CB8AC3E}">
        <p14:creationId xmlns:p14="http://schemas.microsoft.com/office/powerpoint/2010/main" val="4237817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مدیریت پایداری: نقش‌های تیمی بلبین</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34</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488531" y="1423988"/>
            <a:ext cx="5037137" cy="5037137"/>
          </a:xfrm>
          <a:prstGeom prst="rect">
            <a:avLst/>
          </a:prstGeom>
          <a:noFill/>
          <a:ln>
            <a:noFill/>
          </a:ln>
        </p:spPr>
      </p:pic>
    </p:spTree>
    <p:extLst>
      <p:ext uri="{BB962C8B-B14F-4D97-AF65-F5344CB8AC3E}">
        <p14:creationId xmlns:p14="http://schemas.microsoft.com/office/powerpoint/2010/main" val="2575689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ضایعات – ضد پایداری‌ها</a:t>
            </a:r>
            <a:endParaRPr lang="fa-IR" dirty="0"/>
          </a:p>
        </p:txBody>
      </p:sp>
      <p:sp>
        <p:nvSpPr>
          <p:cNvPr id="3" name="Content Placeholder 2"/>
          <p:cNvSpPr>
            <a:spLocks noGrp="1"/>
          </p:cNvSpPr>
          <p:nvPr>
            <p:ph sz="quarter" idx="13"/>
          </p:nvPr>
        </p:nvSpPr>
        <p:spPr/>
        <p:txBody>
          <a:bodyPr>
            <a:normAutofit fontScale="92500" lnSpcReduction="10000"/>
          </a:bodyPr>
          <a:lstStyle/>
          <a:p>
            <a:pPr lvl="0"/>
            <a:r>
              <a:rPr lang="fa-IR" dirty="0"/>
              <a:t>دست کم 10 درصد تردد خودروها کاهش می‌یابد زیرا واضح است که در صنعت ما معمولا 10 درصد بیشتر سفارش می‌دهیم و از این رو، ما هزینه‌های حمل و نقل را کاهش داده و اثرات زیست محیطی را در حدود 10 درصد پایین می‌آوریم.</a:t>
            </a:r>
            <a:endParaRPr lang="en-US" dirty="0"/>
          </a:p>
          <a:p>
            <a:pPr lvl="0"/>
            <a:r>
              <a:rPr lang="fa-IR" dirty="0"/>
              <a:t>صرفه جویی‌های چشمگیر در انرژی از عدم نیاز به مواد غیرضروری حاصل می‌گردد.</a:t>
            </a:r>
            <a:endParaRPr lang="en-US" dirty="0"/>
          </a:p>
          <a:p>
            <a:pPr lvl="0"/>
            <a:r>
              <a:rPr lang="fa-IR" dirty="0"/>
              <a:t>صرفه جویی در زمان – پژوهش‌ها در ایالات متحده و بریتانیا نشان داده که در حدود 26 درصد ساعات کاری هفتگی صرف انجام فعالیت‌های بدون ارزش افزوده می‌شود.</a:t>
            </a:r>
            <a:endParaRPr lang="en-US" dirty="0"/>
          </a:p>
          <a:p>
            <a:pPr lvl="0"/>
            <a:r>
              <a:rPr lang="fa-IR" dirty="0"/>
              <a:t>از آن جا که ما به مواد اولیه نیازی نداریم، برای تردد هزینه کمتری می‌دهید و در انرژی و زمان صرفه جویی می‌نمایید. ما باید در پول نیز صرفه جویی کنیم!</a:t>
            </a:r>
            <a:endParaRPr lang="en-US" dirty="0"/>
          </a:p>
          <a:p>
            <a:r>
              <a:rPr lang="fa-IR" dirty="0"/>
              <a:t> از آن­جا که عمده مواد مورداستفاده در ساخت و ساز از سنگ یا ذوب ماسه ساخته شده­اند، شما معین می­کنید این در هزینه انرژی شما چه معنی دارد.</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35</a:t>
            </a:fld>
            <a:endParaRPr lang="fa-IR"/>
          </a:p>
        </p:txBody>
      </p:sp>
    </p:spTree>
    <p:extLst>
      <p:ext uri="{BB962C8B-B14F-4D97-AF65-F5344CB8AC3E}">
        <p14:creationId xmlns:p14="http://schemas.microsoft.com/office/powerpoint/2010/main" val="2227117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974" y="69239"/>
            <a:ext cx="10364451" cy="1088229"/>
          </a:xfrm>
        </p:spPr>
        <p:txBody>
          <a:bodyPr/>
          <a:lstStyle/>
          <a:p>
            <a:r>
              <a:rPr lang="fa-IR" dirty="0" smtClean="0">
                <a:cs typeface="B Titr" panose="00000700000000000000" pitchFamily="2" charset="-78"/>
              </a:rPr>
              <a:t>ضایعات چیست؟</a:t>
            </a:r>
            <a:endParaRPr lang="fa-IR" dirty="0">
              <a:cs typeface="B Titr" panose="00000700000000000000" pitchFamily="2" charset="-78"/>
            </a:endParaRPr>
          </a:p>
        </p:txBody>
      </p:sp>
      <p:sp>
        <p:nvSpPr>
          <p:cNvPr id="4" name="Content Placeholder 3"/>
          <p:cNvSpPr>
            <a:spLocks noGrp="1"/>
          </p:cNvSpPr>
          <p:nvPr>
            <p:ph sz="quarter" idx="14"/>
          </p:nvPr>
        </p:nvSpPr>
        <p:spPr>
          <a:xfrm>
            <a:off x="6172200" y="1354238"/>
            <a:ext cx="6019800" cy="5138637"/>
          </a:xfrm>
        </p:spPr>
        <p:txBody>
          <a:bodyPr/>
          <a:lstStyle/>
          <a:p>
            <a:pPr lvl="0"/>
            <a:r>
              <a:rPr lang="fa-IR" sz="2800" dirty="0">
                <a:cs typeface="B Nazanin" panose="00000400000000000000" pitchFamily="2" charset="-78"/>
              </a:rPr>
              <a:t>ضایعات چیزی است که دور ریخته می‌شود ولی هم چنان می‌توان از آن استفاده کرد.</a:t>
            </a:r>
            <a:endParaRPr lang="en-US" sz="2800" dirty="0">
              <a:cs typeface="B Nazanin" panose="00000400000000000000" pitchFamily="2" charset="-78"/>
            </a:endParaRPr>
          </a:p>
          <a:p>
            <a:pPr lvl="0"/>
            <a:r>
              <a:rPr lang="fa-IR" sz="2800" dirty="0">
                <a:cs typeface="B Nazanin" panose="00000400000000000000" pitchFamily="2" charset="-78"/>
              </a:rPr>
              <a:t>ضایعات هر نوع فعالیتی است که ارزش افزوده‌ای ندارد.</a:t>
            </a:r>
            <a:endParaRPr lang="en-US" sz="2800" dirty="0">
              <a:cs typeface="B Nazanin" panose="00000400000000000000" pitchFamily="2" charset="-78"/>
            </a:endParaRPr>
          </a:p>
          <a:p>
            <a:pPr lvl="0"/>
            <a:r>
              <a:rPr lang="fa-IR" sz="2800" dirty="0">
                <a:cs typeface="B Nazanin" panose="00000400000000000000" pitchFamily="2" charset="-78"/>
              </a:rPr>
              <a:t>ضایعات چیزی است که کارفرما نمی‌خواهد.</a:t>
            </a:r>
            <a:endParaRPr lang="en-US" sz="2800" dirty="0">
              <a:cs typeface="B Nazanin" panose="00000400000000000000" pitchFamily="2" charset="-78"/>
            </a:endParaRPr>
          </a:p>
          <a:p>
            <a:pPr lvl="0"/>
            <a:r>
              <a:rPr lang="fa-IR" sz="2800" dirty="0">
                <a:cs typeface="B Nazanin" panose="00000400000000000000" pitchFamily="2" charset="-78"/>
              </a:rPr>
              <a:t>ضایعات اختلاف بین نتیجه نهایی و تلاش شماست.</a:t>
            </a:r>
            <a:endParaRPr lang="en-US" sz="2800" dirty="0">
              <a:cs typeface="B Nazanin" panose="00000400000000000000" pitchFamily="2" charset="-78"/>
            </a:endParaRPr>
          </a:p>
          <a:p>
            <a:pPr lvl="0"/>
            <a:r>
              <a:rPr lang="fa-IR" sz="2800" dirty="0">
                <a:cs typeface="B Nazanin" panose="00000400000000000000" pitchFamily="2" charset="-78"/>
              </a:rPr>
              <a:t>ضایعات نشان دهنده منبع بودجه برای پرداخت هزینه‌های پایداری است.</a:t>
            </a:r>
            <a:endParaRPr lang="en-US" sz="2800" dirty="0">
              <a:cs typeface="B Nazanin" panose="00000400000000000000" pitchFamily="2" charset="-78"/>
            </a:endParaRPr>
          </a:p>
          <a:p>
            <a:endParaRPr lang="fa-IR" dirty="0"/>
          </a:p>
        </p:txBody>
      </p:sp>
      <p:sp>
        <p:nvSpPr>
          <p:cNvPr id="5" name="Footer Placeholder 4"/>
          <p:cNvSpPr>
            <a:spLocks noGrp="1"/>
          </p:cNvSpPr>
          <p:nvPr>
            <p:ph type="ftr" sz="quarter" idx="11"/>
          </p:nvPr>
        </p:nvSpPr>
        <p:spPr>
          <a:xfrm>
            <a:off x="0" y="6492875"/>
            <a:ext cx="6672887" cy="365125"/>
          </a:xfrm>
        </p:spPr>
        <p:txBody>
          <a:bodyPr/>
          <a:lstStyle/>
          <a:p>
            <a:r>
              <a:rPr lang="fa-IR" dirty="0" smtClean="0"/>
              <a:t>مدیریت پایدار در ساخت و ساز-دکتر مهدی روانشادنیا</a:t>
            </a:r>
            <a:endParaRPr lang="fa-IR" dirty="0"/>
          </a:p>
        </p:txBody>
      </p:sp>
      <p:sp>
        <p:nvSpPr>
          <p:cNvPr id="6" name="Slide Number Placeholder 5"/>
          <p:cNvSpPr>
            <a:spLocks noGrp="1"/>
          </p:cNvSpPr>
          <p:nvPr>
            <p:ph type="sldNum" sz="quarter" idx="12"/>
          </p:nvPr>
        </p:nvSpPr>
        <p:spPr>
          <a:xfrm>
            <a:off x="11427785" y="6492875"/>
            <a:ext cx="764215" cy="365125"/>
          </a:xfrm>
        </p:spPr>
        <p:txBody>
          <a:bodyPr/>
          <a:lstStyle/>
          <a:p>
            <a:fld id="{8AE446A7-E0E6-499D-A7DF-008670B9149A}" type="slidenum">
              <a:rPr lang="fa-IR" smtClean="0"/>
              <a:t>36</a:t>
            </a:fld>
            <a:endParaRPr lang="fa-IR" dirty="0"/>
          </a:p>
        </p:txBody>
      </p:sp>
      <p:pic>
        <p:nvPicPr>
          <p:cNvPr id="7" name="Content Placeholder 6"/>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47242" y="1608880"/>
            <a:ext cx="5440100" cy="4791919"/>
          </a:xfrm>
          <a:prstGeom prst="rect">
            <a:avLst/>
          </a:prstGeom>
          <a:noFill/>
          <a:ln>
            <a:noFill/>
          </a:ln>
        </p:spPr>
      </p:pic>
    </p:spTree>
    <p:extLst>
      <p:ext uri="{BB962C8B-B14F-4D97-AF65-F5344CB8AC3E}">
        <p14:creationId xmlns:p14="http://schemas.microsoft.com/office/powerpoint/2010/main" val="2115067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ضایعات </a:t>
            </a:r>
            <a:r>
              <a:rPr lang="fa-IR" dirty="0"/>
              <a:t>هر چیز دور ریختنی است ولی هنوز می‌توان از آن استفاده کرد.</a:t>
            </a:r>
          </a:p>
        </p:txBody>
      </p:sp>
      <p:sp>
        <p:nvSpPr>
          <p:cNvPr id="3" name="Content Placeholder 2"/>
          <p:cNvSpPr>
            <a:spLocks noGrp="1"/>
          </p:cNvSpPr>
          <p:nvPr>
            <p:ph sz="quarter" idx="13"/>
          </p:nvPr>
        </p:nvSpPr>
        <p:spPr/>
        <p:txBody>
          <a:bodyPr>
            <a:normAutofit lnSpcReduction="10000"/>
          </a:bodyPr>
          <a:lstStyle/>
          <a:p>
            <a:r>
              <a:rPr lang="fa-IR" dirty="0"/>
              <a:t>این تعریفی است که اغلب توسط مدیران محیط زیست و افرادی که بر استفاده دوباره یا بازیافت متمرکز هستند به کار می­رود. این تعریف اشتباهی ندارد جز این­که بسیاری از کاربران به آن به­عنوان نگرشی در خصوص محصولات ملموس استفاده می­کنند، به دیگر سخن، چیزهایی که می­توانید با رنگ­زدن دوباره از آن­ها استفاده کنید.</a:t>
            </a:r>
            <a:endParaRPr lang="en-US" dirty="0"/>
          </a:p>
          <a:p>
            <a:r>
              <a:rPr lang="fa-IR" dirty="0"/>
              <a:t>به هر حال، این تعریف در واقع بسیار عمیق است اگر از آن برای تشریح اجزای دیگر ایجاد ارزش استفاده گردد: مانند ایده ها، زمان و تلاش که سه جزیی می‌باشند که به ذهن می‌آیند. بسیاری از افراد این کار را به شرکت‌های دیگر می‌سپارند زیرا توسط کارکنان قبلی خودشان به خوبی مدیریت نشده است. شرکت‌ها ایده‌های کارکنان خود را به دلیل بی توجهی به نوآوری‌های بالقوه نادیده می‌گیرند، مدیران به دلیل واگذاری کارهای بی ارزش به تلاش­های تیم خود وقعی نمی­نهند و مجریان با بوروکراسی بی­دلیل زمان نیروی کار خود را هدر می­دهند.</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37</a:t>
            </a:fld>
            <a:endParaRPr lang="fa-IR"/>
          </a:p>
        </p:txBody>
      </p:sp>
    </p:spTree>
    <p:extLst>
      <p:ext uri="{BB962C8B-B14F-4D97-AF65-F5344CB8AC3E}">
        <p14:creationId xmlns:p14="http://schemas.microsoft.com/office/powerpoint/2010/main" val="3887006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a:t>
            </a:r>
            <a:r>
              <a:rPr lang="ar-SA" dirty="0"/>
              <a:t>ضایعات هر فعالیتی است که ارزش افزوده‌ای به وجود نمی‌آورد.</a:t>
            </a:r>
            <a:endParaRPr lang="fa-IR" dirty="0"/>
          </a:p>
        </p:txBody>
      </p:sp>
      <p:sp>
        <p:nvSpPr>
          <p:cNvPr id="3" name="Content Placeholder 2"/>
          <p:cNvSpPr>
            <a:spLocks noGrp="1"/>
          </p:cNvSpPr>
          <p:nvPr>
            <p:ph sz="quarter" idx="13"/>
          </p:nvPr>
        </p:nvSpPr>
        <p:spPr>
          <a:xfrm>
            <a:off x="98566" y="1423687"/>
            <a:ext cx="11915956" cy="3722944"/>
          </a:xfrm>
        </p:spPr>
        <p:txBody>
          <a:bodyPr>
            <a:normAutofit fontScale="92500" lnSpcReduction="10000"/>
          </a:bodyPr>
          <a:lstStyle/>
          <a:p>
            <a:r>
              <a:rPr lang="fa-IR" dirty="0"/>
              <a:t>این یک تعریف نسبتا مطلق است و ابهامی ندارد. با این حال، کاملا دقیق هم نیست زیرا اندکی بیش از حد ساده است. تویوتا موتور که در مدیریت ضایعات شهرت دارد، نشان می‌دهد که چگونه ضایعات، ارزش و کار با یک رابطه منحصر به فرد به یکدیگر مرتبط می‌باشند.</a:t>
            </a:r>
            <a:endParaRPr lang="en-US" dirty="0"/>
          </a:p>
          <a:p>
            <a:pPr lvl="0"/>
            <a:r>
              <a:rPr lang="fa-IR" dirty="0"/>
              <a:t>کار جمع فعالیت‌های افزاینده ارزش، ایجاد کننده ارزش و ضایعات می‌باشد.</a:t>
            </a:r>
            <a:endParaRPr lang="en-US" dirty="0"/>
          </a:p>
          <a:p>
            <a:pPr lvl="0"/>
            <a:r>
              <a:rPr lang="fa-IR" dirty="0"/>
              <a:t>کار چیزی است که ما وقتی در حال تلاش می‌باشیم انجام می‌دهیم.</a:t>
            </a:r>
            <a:endParaRPr lang="en-US" dirty="0"/>
          </a:p>
          <a:p>
            <a:pPr lvl="0"/>
            <a:r>
              <a:rPr lang="fa-IR" dirty="0"/>
              <a:t>فعالیت‌های افزاینده ارزش چیزهایی هستند که کارفرما از ما می‌خواهد. آن‌ها نتایج کا ما می‌باشند: یک ساختمان، یک دیوار، یک دال بتنی یا نقشه کلی بازسازی شهری و مانند آن.</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38</a:t>
            </a:fld>
            <a:endParaRPr lang="fa-I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2106594" y="4972309"/>
            <a:ext cx="8738886" cy="1520566"/>
          </a:xfrm>
          <a:prstGeom prst="rect">
            <a:avLst/>
          </a:prstGeom>
          <a:noFill/>
          <a:ln>
            <a:noFill/>
          </a:ln>
        </p:spPr>
      </p:pic>
    </p:spTree>
    <p:extLst>
      <p:ext uri="{BB962C8B-B14F-4D97-AF65-F5344CB8AC3E}">
        <p14:creationId xmlns:p14="http://schemas.microsoft.com/office/powerpoint/2010/main" val="177914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چیزی که کارفرما برای آن هزینه می‌کند.</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39</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970553" y="2372810"/>
            <a:ext cx="8701305" cy="3017127"/>
          </a:xfrm>
          <a:prstGeom prst="rect">
            <a:avLst/>
          </a:prstGeom>
          <a:noFill/>
          <a:ln>
            <a:noFill/>
          </a:ln>
        </p:spPr>
      </p:pic>
    </p:spTree>
    <p:extLst>
      <p:ext uri="{BB962C8B-B14F-4D97-AF65-F5344CB8AC3E}">
        <p14:creationId xmlns:p14="http://schemas.microsoft.com/office/powerpoint/2010/main" val="364090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7200" dirty="0" smtClean="0">
                <a:solidFill>
                  <a:schemeClr val="accent6"/>
                </a:solidFill>
                <a:cs typeface="B Titr" panose="00000700000000000000" pitchFamily="2" charset="-78"/>
              </a:rPr>
              <a:t>پایداری چیست؟</a:t>
            </a:r>
            <a:endParaRPr lang="fa-IR" sz="7200" dirty="0">
              <a:solidFill>
                <a:schemeClr val="accent6"/>
              </a:solidFill>
              <a:cs typeface="B Titr" panose="00000700000000000000" pitchFamily="2" charset="-78"/>
            </a:endParaRPr>
          </a:p>
        </p:txBody>
      </p:sp>
      <p:sp>
        <p:nvSpPr>
          <p:cNvPr id="3" name="Text Placeholder 2"/>
          <p:cNvSpPr>
            <a:spLocks noGrp="1"/>
          </p:cNvSpPr>
          <p:nvPr>
            <p:ph type="body" idx="1"/>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a:p>
        </p:txBody>
      </p:sp>
      <p:sp>
        <p:nvSpPr>
          <p:cNvPr id="5" name="Slide Number Placeholder 4"/>
          <p:cNvSpPr>
            <a:spLocks noGrp="1"/>
          </p:cNvSpPr>
          <p:nvPr>
            <p:ph type="sldNum" sz="quarter" idx="12"/>
          </p:nvPr>
        </p:nvSpPr>
        <p:spPr/>
        <p:txBody>
          <a:bodyPr/>
          <a:lstStyle/>
          <a:p>
            <a:fld id="{8AE446A7-E0E6-499D-A7DF-008670B9149A}" type="slidenum">
              <a:rPr lang="fa-IR" smtClean="0"/>
              <a:t>4</a:t>
            </a:fld>
            <a:endParaRPr lang="fa-IR"/>
          </a:p>
        </p:txBody>
      </p:sp>
    </p:spTree>
    <p:extLst>
      <p:ext uri="{BB962C8B-B14F-4D97-AF65-F5344CB8AC3E}">
        <p14:creationId xmlns:p14="http://schemas.microsoft.com/office/powerpoint/2010/main" val="652623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چند تعریف دیگر...</a:t>
            </a:r>
            <a:endParaRPr lang="fa-IR" dirty="0"/>
          </a:p>
        </p:txBody>
      </p:sp>
      <p:sp>
        <p:nvSpPr>
          <p:cNvPr id="3" name="Content Placeholder 2"/>
          <p:cNvSpPr>
            <a:spLocks noGrp="1"/>
          </p:cNvSpPr>
          <p:nvPr>
            <p:ph sz="quarter" idx="13"/>
          </p:nvPr>
        </p:nvSpPr>
        <p:spPr/>
        <p:txBody>
          <a:bodyPr/>
          <a:lstStyle/>
          <a:p>
            <a:r>
              <a:rPr lang="fa-IR" b="1" dirty="0"/>
              <a:t>ضایعات چیزی است که کارفرما نمی‌خواهد.</a:t>
            </a:r>
            <a:endParaRPr lang="en-US" b="1" dirty="0"/>
          </a:p>
          <a:p>
            <a:r>
              <a:rPr lang="fa-IR" b="1" dirty="0"/>
              <a:t>ضایعات تفاوت بین نتیجه نهایی و تلاش شماست.</a:t>
            </a:r>
            <a:endParaRPr lang="en-US" b="1" dirty="0"/>
          </a:p>
          <a:p>
            <a:r>
              <a:rPr lang="ar-SA" dirty="0"/>
              <a:t>ضایعات نشان دهنده منبعی از سرمایه برای پرداخت جهت فعالیت‌های پایداری است.</a:t>
            </a:r>
            <a:endParaRPr lang="fa-IR" dirty="0" smtClean="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40</a:t>
            </a:fld>
            <a:endParaRPr lang="fa-IR"/>
          </a:p>
        </p:txBody>
      </p:sp>
    </p:spTree>
    <p:extLst>
      <p:ext uri="{BB962C8B-B14F-4D97-AF65-F5344CB8AC3E}">
        <p14:creationId xmlns:p14="http://schemas.microsoft.com/office/powerpoint/2010/main" val="863775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از مدیریت فرایند و کیفیت تا انجام </a:t>
            </a:r>
            <a:r>
              <a:rPr lang="fa-IR" dirty="0" smtClean="0"/>
              <a:t>پایداری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41</a:t>
            </a:fld>
            <a:endParaRPr lang="fa-I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0" y="1713053"/>
            <a:ext cx="5127585" cy="4771582"/>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301205" y="1713053"/>
            <a:ext cx="6822259" cy="4771582"/>
          </a:xfrm>
          <a:prstGeom prst="rect">
            <a:avLst/>
          </a:prstGeom>
          <a:noFill/>
          <a:ln>
            <a:noFill/>
          </a:ln>
        </p:spPr>
      </p:pic>
    </p:spTree>
    <p:extLst>
      <p:ext uri="{BB962C8B-B14F-4D97-AF65-F5344CB8AC3E}">
        <p14:creationId xmlns:p14="http://schemas.microsoft.com/office/powerpoint/2010/main" val="1274291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 ناب</a:t>
            </a:r>
            <a:endParaRPr lang="fa-IR" dirty="0"/>
          </a:p>
        </p:txBody>
      </p:sp>
      <p:sp>
        <p:nvSpPr>
          <p:cNvPr id="3" name="Content Placeholder 2"/>
          <p:cNvSpPr>
            <a:spLocks noGrp="1"/>
          </p:cNvSpPr>
          <p:nvPr>
            <p:ph sz="quarter" idx="13"/>
          </p:nvPr>
        </p:nvSpPr>
        <p:spPr/>
        <p:txBody>
          <a:bodyPr/>
          <a:lstStyle/>
          <a:p>
            <a:r>
              <a:rPr lang="fa-IR" dirty="0" smtClean="0"/>
              <a:t>ساخت ناب</a:t>
            </a:r>
            <a:r>
              <a:rPr lang="ar-SA" dirty="0" smtClean="0"/>
              <a:t> </a:t>
            </a:r>
            <a:r>
              <a:rPr lang="ar-SA" dirty="0"/>
              <a:t>به دنبال افزودن ارزش، ضایعات و کاهش آن و حفظ اصولی است که بیان می‌کند هر تلاشی که به افزایش ارزش منجر نمی‌شود ضایعات است.</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42</a:t>
            </a:fld>
            <a:endParaRPr lang="fa-IR"/>
          </a:p>
        </p:txBody>
      </p:sp>
    </p:spTree>
    <p:extLst>
      <p:ext uri="{BB962C8B-B14F-4D97-AF65-F5344CB8AC3E}">
        <p14:creationId xmlns:p14="http://schemas.microsoft.com/office/powerpoint/2010/main" val="2387070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رابطه پایداری و ساخت ناب</a:t>
            </a:r>
            <a:endParaRPr lang="fa-IR" dirty="0"/>
          </a:p>
        </p:txBody>
      </p:sp>
      <p:sp>
        <p:nvSpPr>
          <p:cNvPr id="3" name="Content Placeholder 2"/>
          <p:cNvSpPr>
            <a:spLocks noGrp="1"/>
          </p:cNvSpPr>
          <p:nvPr>
            <p:ph sz="quarter" idx="13"/>
          </p:nvPr>
        </p:nvSpPr>
        <p:spPr/>
        <p:txBody>
          <a:bodyPr/>
          <a:lstStyle/>
          <a:p>
            <a:r>
              <a:rPr lang="ar-SA" dirty="0"/>
              <a:t>کاهش ضایعات راه حل کامل پایداری نیست. پایداری بسیار فراتر از کاهش ضایعات است هرچند کاهش ضایعات می‌تواند بسیاری از مسایل پایداری را حل نماید. </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43</a:t>
            </a:fld>
            <a:endParaRPr lang="fa-I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377388" y="2639028"/>
            <a:ext cx="9514390" cy="3822457"/>
          </a:xfrm>
          <a:prstGeom prst="rect">
            <a:avLst/>
          </a:prstGeom>
          <a:noFill/>
          <a:ln>
            <a:noFill/>
          </a:ln>
        </p:spPr>
      </p:pic>
    </p:spTree>
    <p:extLst>
      <p:ext uri="{BB962C8B-B14F-4D97-AF65-F5344CB8AC3E}">
        <p14:creationId xmlns:p14="http://schemas.microsoft.com/office/powerpoint/2010/main" val="1641260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استانداردها و </a:t>
            </a:r>
            <a:r>
              <a:rPr lang="ar-SA" dirty="0" smtClean="0"/>
              <a:t>سیستم</a:t>
            </a:r>
            <a:r>
              <a:rPr lang="fa-IR" dirty="0" smtClean="0"/>
              <a:t> های</a:t>
            </a:r>
            <a:r>
              <a:rPr lang="ar-SA" dirty="0" smtClean="0"/>
              <a:t> </a:t>
            </a:r>
            <a:r>
              <a:rPr lang="fa-IR" dirty="0" smtClean="0"/>
              <a:t>رتبه بندی پایداری</a:t>
            </a:r>
            <a:endParaRPr lang="fa-IR" dirty="0"/>
          </a:p>
        </p:txBody>
      </p:sp>
      <p:sp>
        <p:nvSpPr>
          <p:cNvPr id="3" name="Content Placeholder 2"/>
          <p:cNvSpPr>
            <a:spLocks noGrp="1"/>
          </p:cNvSpPr>
          <p:nvPr>
            <p:ph sz="quarter" idx="13"/>
          </p:nvPr>
        </p:nvSpPr>
        <p:spPr/>
        <p:txBody>
          <a:bodyPr>
            <a:normAutofit fontScale="92500" lnSpcReduction="10000"/>
          </a:bodyPr>
          <a:lstStyle/>
          <a:p>
            <a:pPr lvl="0"/>
            <a:r>
              <a:rPr lang="fa-IR" dirty="0"/>
              <a:t>انرژی و انتشار مونوکسید کرین</a:t>
            </a:r>
            <a:endParaRPr lang="en-US" dirty="0"/>
          </a:p>
          <a:p>
            <a:pPr lvl="0"/>
            <a:r>
              <a:rPr lang="fa-IR" dirty="0"/>
              <a:t>استفاده آب داخلی</a:t>
            </a:r>
            <a:endParaRPr lang="en-US" dirty="0"/>
          </a:p>
          <a:p>
            <a:pPr lvl="0"/>
            <a:r>
              <a:rPr lang="fa-IR" dirty="0"/>
              <a:t>اثرات زیست محیطی مواد اولیه</a:t>
            </a:r>
            <a:endParaRPr lang="en-US" dirty="0"/>
          </a:p>
          <a:p>
            <a:pPr lvl="0"/>
            <a:r>
              <a:rPr lang="fa-IR" dirty="0"/>
              <a:t>مدیریت مصرف سطحی در توسعه</a:t>
            </a:r>
            <a:endParaRPr lang="en-US" dirty="0"/>
          </a:p>
          <a:p>
            <a:pPr lvl="0"/>
            <a:r>
              <a:rPr lang="fa-IR" dirty="0"/>
              <a:t>ذخیره ضایعات غیرقابل بازیافت و ضایعات بازیافتی خانگی</a:t>
            </a:r>
            <a:endParaRPr lang="en-US" dirty="0"/>
          </a:p>
          <a:p>
            <a:pPr lvl="0"/>
            <a:r>
              <a:rPr lang="fa-IR" dirty="0"/>
              <a:t>آلودگی، خطر عایق‌ها برای گرمایش زمین</a:t>
            </a:r>
            <a:endParaRPr lang="en-US" dirty="0"/>
          </a:p>
          <a:p>
            <a:pPr lvl="0"/>
            <a:r>
              <a:rPr lang="fa-IR" dirty="0"/>
              <a:t>بهداشت و سلامت، نور روز</a:t>
            </a:r>
            <a:endParaRPr lang="en-US" dirty="0"/>
          </a:p>
          <a:p>
            <a:pPr lvl="0"/>
            <a:r>
              <a:rPr lang="fa-IR" dirty="0"/>
              <a:t>مدیریت، راهنمای کاربر خانگی</a:t>
            </a:r>
            <a:endParaRPr lang="en-US" dirty="0"/>
          </a:p>
          <a:p>
            <a:pPr lvl="0"/>
            <a:r>
              <a:rPr lang="fa-IR" dirty="0"/>
              <a:t>اکولوژی، ارزش اکولوژیکی منطقه</a:t>
            </a:r>
            <a:endParaRPr lang="en-US" dirty="0"/>
          </a:p>
          <a:p>
            <a:pPr marL="0" indent="0">
              <a:buNone/>
            </a:pP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44</a:t>
            </a:fld>
            <a:endParaRPr lang="fa-IR"/>
          </a:p>
        </p:txBody>
      </p:sp>
    </p:spTree>
    <p:extLst>
      <p:ext uri="{BB962C8B-B14F-4D97-AF65-F5344CB8AC3E}">
        <p14:creationId xmlns:p14="http://schemas.microsoft.com/office/powerpoint/2010/main" val="486394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مقررات برنامه ریزی مدیریت ضایعات محل کار (</a:t>
            </a:r>
            <a:r>
              <a:rPr lang="en-US" dirty="0"/>
              <a:t>SWMP</a:t>
            </a:r>
            <a:r>
              <a:rPr lang="ar-SA" dirty="0"/>
              <a:t>)</a:t>
            </a:r>
            <a:endParaRPr lang="fa-IR" dirty="0"/>
          </a:p>
        </p:txBody>
      </p:sp>
      <p:sp>
        <p:nvSpPr>
          <p:cNvPr id="3" name="Content Placeholder 2"/>
          <p:cNvSpPr>
            <a:spLocks noGrp="1"/>
          </p:cNvSpPr>
          <p:nvPr>
            <p:ph sz="quarter" idx="13"/>
          </p:nvPr>
        </p:nvSpPr>
        <p:spPr/>
        <p:txBody>
          <a:bodyPr/>
          <a:lstStyle/>
          <a:p>
            <a:r>
              <a:rPr lang="ar-SA" dirty="0"/>
              <a:t>مقررات در فوریه 2008 منتشر گردید. </a:t>
            </a:r>
            <a:endParaRPr lang="fa-IR" dirty="0" smtClean="0"/>
          </a:p>
          <a:p>
            <a:r>
              <a:rPr lang="ar-SA" dirty="0"/>
              <a:t>پروژه‌های زیر 300 هزار پوند از رعایت </a:t>
            </a:r>
            <a:r>
              <a:rPr lang="en-US" dirty="0"/>
              <a:t>SWMP</a:t>
            </a:r>
            <a:r>
              <a:rPr lang="ar-SA" dirty="0"/>
              <a:t> معاف می‌باشند</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45</a:t>
            </a:fld>
            <a:endParaRPr lang="fa-IR"/>
          </a:p>
        </p:txBody>
      </p:sp>
    </p:spTree>
    <p:extLst>
      <p:ext uri="{BB962C8B-B14F-4D97-AF65-F5344CB8AC3E}">
        <p14:creationId xmlns:p14="http://schemas.microsoft.com/office/powerpoint/2010/main" val="1948863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حرکت گردبادی </a:t>
            </a:r>
            <a:r>
              <a:rPr lang="en-US" dirty="0" smtClean="0"/>
              <a:t>SWMP</a:t>
            </a:r>
            <a:endParaRPr lang="fa-IR" dirty="0"/>
          </a:p>
        </p:txBody>
      </p:sp>
      <p:sp>
        <p:nvSpPr>
          <p:cNvPr id="3" name="Content Placeholder 2"/>
          <p:cNvSpPr>
            <a:spLocks noGrp="1"/>
          </p:cNvSpPr>
          <p:nvPr>
            <p:ph sz="quarter" idx="13"/>
          </p:nvPr>
        </p:nvSpPr>
        <p:spPr>
          <a:xfrm>
            <a:off x="0" y="1030147"/>
            <a:ext cx="12014522" cy="5671595"/>
          </a:xfrm>
        </p:spPr>
        <p:txBody>
          <a:bodyPr>
            <a:normAutofit fontScale="92500" lnSpcReduction="20000"/>
          </a:bodyPr>
          <a:lstStyle/>
          <a:p>
            <a:pPr marL="0" indent="0">
              <a:buNone/>
            </a:pPr>
            <a:r>
              <a:rPr lang="fa-IR" dirty="0" smtClean="0"/>
              <a:t>الزام </a:t>
            </a:r>
            <a:r>
              <a:rPr lang="fa-IR" dirty="0"/>
              <a:t>مقررات به صورت زیر است:</a:t>
            </a:r>
            <a:endParaRPr lang="en-US" dirty="0"/>
          </a:p>
          <a:p>
            <a:pPr lvl="0"/>
            <a:r>
              <a:rPr lang="fa-IR" dirty="0"/>
              <a:t>افراد مسوول را شناسایی کنید؛ کارفرما، پیمانکار اصلی و فرد مشخص کننده برنامه ریزی</a:t>
            </a:r>
            <a:endParaRPr lang="en-US" dirty="0"/>
          </a:p>
          <a:p>
            <a:pPr lvl="0"/>
            <a:r>
              <a:rPr lang="fa-IR" dirty="0"/>
              <a:t>پیش از پیش نویسی برنامه، تصمیم گیری‌ها در خصوص کاهش ضایعات را ثبت کنید؛ طراحی، روش‌های ساخت و مواد اولیه انتخابی. هدف کمینه سازی ضایعات باید بیان گردد.</a:t>
            </a:r>
            <a:endParaRPr lang="en-US" dirty="0"/>
          </a:p>
          <a:p>
            <a:pPr lvl="0"/>
            <a:r>
              <a:rPr lang="fa-IR" dirty="0"/>
              <a:t>حال، برنامه پیش می‌آید: جزییات مربوط به نوع و تعداد همه ضایعات مورد انتظار همراه با روش‌های مدیریت ضایعات پیشنهادی</a:t>
            </a:r>
            <a:endParaRPr lang="en-US" dirty="0"/>
          </a:p>
          <a:p>
            <a:pPr lvl="0"/>
            <a:r>
              <a:rPr lang="fa-IR" dirty="0"/>
              <a:t>برنامه باید با اعلام انتقال ضایعات معمول و نیز اسناد کاغذی مدیریت ضایعات، اپراتور حمل و نیز گزارش‌های پیشرفت فرایند که دست کم شش ماه یک بار عرضه می‌شوند و جزییات مقادیر و انواع ضایعات و نحوه مدیریت آن‌ها به روزآوری شوند.</a:t>
            </a:r>
            <a:endParaRPr lang="en-US" dirty="0"/>
          </a:p>
          <a:p>
            <a:pPr lvl="0"/>
            <a:r>
              <a:rPr lang="fa-IR" dirty="0"/>
              <a:t>وقتی پروژه کامل می‌شود، برنامه باید دوباره با توضیحات انحراف‌ها نسبت به برنامه اصلی و نیز داده‌های مربوط به صرفه جویی‌های مالی به روز رسانی شود.</a:t>
            </a:r>
            <a:endParaRPr lang="en-US" dirty="0"/>
          </a:p>
          <a:p>
            <a:pPr lvl="0"/>
            <a:r>
              <a:rPr lang="fa-IR" dirty="0"/>
              <a:t>برنامه تا دو سال پیش از تکمیل پروژه در اختیار افراد مرتبط قرار می‌گیرد.</a:t>
            </a:r>
            <a:endParaRPr lang="en-US" dirty="0"/>
          </a:p>
          <a:p>
            <a:pPr marL="0" indent="0">
              <a:buNone/>
            </a:pP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46</a:t>
            </a:fld>
            <a:endParaRPr lang="fa-IR"/>
          </a:p>
        </p:txBody>
      </p:sp>
    </p:spTree>
    <p:extLst>
      <p:ext uri="{BB962C8B-B14F-4D97-AF65-F5344CB8AC3E}">
        <p14:creationId xmlns:p14="http://schemas.microsoft.com/office/powerpoint/2010/main" val="397598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حرکت به جلو برای پایداری در ساخت و ساز</a:t>
            </a:r>
            <a:endParaRPr lang="fa-IR" dirty="0"/>
          </a:p>
        </p:txBody>
      </p:sp>
      <p:sp>
        <p:nvSpPr>
          <p:cNvPr id="3" name="Content Placeholder 2"/>
          <p:cNvSpPr>
            <a:spLocks noGrp="1"/>
          </p:cNvSpPr>
          <p:nvPr>
            <p:ph sz="quarter" idx="13"/>
          </p:nvPr>
        </p:nvSpPr>
        <p:spPr/>
        <p:txBody>
          <a:bodyPr/>
          <a:lstStyle/>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47</a:t>
            </a:fld>
            <a:endParaRPr lang="fa-I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095019" y="1863523"/>
            <a:ext cx="8472668" cy="3946968"/>
          </a:xfrm>
          <a:prstGeom prst="rect">
            <a:avLst/>
          </a:prstGeom>
          <a:noFill/>
          <a:ln>
            <a:noFill/>
          </a:ln>
        </p:spPr>
      </p:pic>
    </p:spTree>
    <p:extLst>
      <p:ext uri="{BB962C8B-B14F-4D97-AF65-F5344CB8AC3E}">
        <p14:creationId xmlns:p14="http://schemas.microsoft.com/office/powerpoint/2010/main" val="3863158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رویه برنامه ریزی مدیریت ضایعات محل کار</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48</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70414" y="1423988"/>
            <a:ext cx="4073371" cy="5037137"/>
          </a:xfrm>
          <a:prstGeom prst="rect">
            <a:avLst/>
          </a:prstGeom>
          <a:noFill/>
          <a:ln>
            <a:noFill/>
          </a:ln>
        </p:spPr>
      </p:pic>
    </p:spTree>
    <p:extLst>
      <p:ext uri="{BB962C8B-B14F-4D97-AF65-F5344CB8AC3E}">
        <p14:creationId xmlns:p14="http://schemas.microsoft.com/office/powerpoint/2010/main" val="2442391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چند سوال برای شرکت ها</a:t>
            </a:r>
            <a:endParaRPr lang="fa-IR" dirty="0"/>
          </a:p>
        </p:txBody>
      </p:sp>
      <p:sp>
        <p:nvSpPr>
          <p:cNvPr id="3" name="Content Placeholder 2"/>
          <p:cNvSpPr>
            <a:spLocks noGrp="1"/>
          </p:cNvSpPr>
          <p:nvPr>
            <p:ph sz="quarter" idx="13"/>
          </p:nvPr>
        </p:nvSpPr>
        <p:spPr/>
        <p:txBody>
          <a:bodyPr/>
          <a:lstStyle/>
          <a:p>
            <a:r>
              <a:rPr lang="fa-IR" b="1" dirty="0"/>
              <a:t>آیا پایداری می‌تواند به کنترل هزینه‌ها کمک کند؟</a:t>
            </a:r>
            <a:endParaRPr lang="en-US" b="1" dirty="0"/>
          </a:p>
          <a:p>
            <a:r>
              <a:rPr lang="fa-IR" b="1" dirty="0"/>
              <a:t>آیا پایداری به فروش </a:t>
            </a:r>
            <a:r>
              <a:rPr lang="fa-IR" b="1" dirty="0" smtClean="0"/>
              <a:t>کمک می </a:t>
            </a:r>
            <a:r>
              <a:rPr lang="fa-IR" b="1" dirty="0"/>
              <a:t>کند</a:t>
            </a:r>
            <a:r>
              <a:rPr lang="fa-IR" b="1" dirty="0" smtClean="0"/>
              <a:t>؟</a:t>
            </a:r>
          </a:p>
          <a:p>
            <a:r>
              <a:rPr lang="fa-IR" b="1" dirty="0"/>
              <a:t>آیا پایداری می‌تواند بخشی از بازاریابی باشد؟</a:t>
            </a:r>
            <a:endParaRPr lang="en-US" b="1" dirty="0"/>
          </a:p>
          <a:p>
            <a:r>
              <a:rPr lang="fa-IR" b="1" dirty="0"/>
              <a:t>آیا پایداری می‌تواند بخشی از عملیات باشد؟</a:t>
            </a:r>
            <a:endParaRPr lang="en-US" b="1" dirty="0"/>
          </a:p>
          <a:p>
            <a:r>
              <a:rPr lang="fa-IR" b="1" dirty="0"/>
              <a:t>آیا پایداری می‌تواند بخشی از منابع انسانی باشد؟</a:t>
            </a:r>
            <a:endParaRPr lang="en-US" b="1" dirty="0"/>
          </a:p>
          <a:p>
            <a:endParaRPr lang="en-US" b="1"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49</a:t>
            </a:fld>
            <a:endParaRPr lang="fa-IR"/>
          </a:p>
        </p:txBody>
      </p:sp>
    </p:spTree>
    <p:extLst>
      <p:ext uri="{BB962C8B-B14F-4D97-AF65-F5344CB8AC3E}">
        <p14:creationId xmlns:p14="http://schemas.microsoft.com/office/powerpoint/2010/main" val="57349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a:t>
            </a:r>
            <a:r>
              <a:rPr lang="fa-IR" dirty="0" smtClean="0"/>
              <a:t>پایداری</a:t>
            </a:r>
            <a:endParaRPr lang="fa-IR" dirty="0"/>
          </a:p>
        </p:txBody>
      </p:sp>
      <p:sp>
        <p:nvSpPr>
          <p:cNvPr id="3" name="Content Placeholder 2"/>
          <p:cNvSpPr>
            <a:spLocks noGrp="1"/>
          </p:cNvSpPr>
          <p:nvPr>
            <p:ph sz="quarter" idx="13"/>
          </p:nvPr>
        </p:nvSpPr>
        <p:spPr/>
        <p:txBody>
          <a:bodyPr/>
          <a:lstStyle/>
          <a:p>
            <a:r>
              <a:rPr lang="fa-IR" b="1" dirty="0" smtClean="0"/>
              <a:t>پایدار: </a:t>
            </a:r>
            <a:r>
              <a:rPr lang="fa-IR" dirty="0" smtClean="0"/>
              <a:t>توانایی  </a:t>
            </a:r>
            <a:r>
              <a:rPr lang="fa-IR" dirty="0"/>
              <a:t>حفظ یک نرخ خاص یا سطح </a:t>
            </a:r>
            <a:r>
              <a:rPr lang="fa-IR" dirty="0" smtClean="0"/>
              <a:t>خاص، مثلا </a:t>
            </a:r>
            <a:r>
              <a:rPr lang="fa-IR" dirty="0"/>
              <a:t>رشد اقتصادی پایدار </a:t>
            </a:r>
            <a:r>
              <a:rPr lang="fa-IR" dirty="0" smtClean="0"/>
              <a:t>(آکسفورد)</a:t>
            </a:r>
          </a:p>
          <a:p>
            <a:r>
              <a:rPr lang="fa-IR" b="1" dirty="0"/>
              <a:t>پایداری: </a:t>
            </a:r>
            <a:r>
              <a:rPr lang="fa-IR" dirty="0" smtClean="0"/>
              <a:t>مفهومی </a:t>
            </a:r>
            <a:r>
              <a:rPr lang="fa-IR" dirty="0"/>
              <a:t>است که کاربرد آن برای توصیف اجتماع و پیشرفت اقتصادی است </a:t>
            </a:r>
            <a:r>
              <a:rPr lang="fa-IR" dirty="0" smtClean="0"/>
              <a:t>که دستیابی به آن بدون </a:t>
            </a:r>
            <a:r>
              <a:rPr lang="fa-IR" dirty="0"/>
              <a:t>به خطرانداختن توانایی نسل‌های آینده برای رفع نیازهای خود می‌باشد.</a:t>
            </a:r>
            <a:endParaRPr lang="en-US" dirty="0"/>
          </a:p>
          <a:p>
            <a:r>
              <a:rPr lang="ar-SA" dirty="0"/>
              <a:t>پایداری آنچه که در آن برروی جعبه می‌گوید است : </a:t>
            </a:r>
            <a:r>
              <a:rPr lang="en-US" dirty="0"/>
              <a:t>s-u-s-t-a-</a:t>
            </a:r>
            <a:r>
              <a:rPr lang="en-US" dirty="0" err="1"/>
              <a:t>i</a:t>
            </a:r>
            <a:r>
              <a:rPr lang="en-US" dirty="0"/>
              <a:t>-n</a:t>
            </a:r>
            <a:r>
              <a:rPr lang="ar-SA" dirty="0"/>
              <a:t> (نگه داشتن) ادامه دادن آن در یک زمان طولانی.</a:t>
            </a:r>
            <a:endParaRPr lang="en-US" dirty="0"/>
          </a:p>
          <a:p>
            <a:r>
              <a:rPr lang="ar-SA" dirty="0"/>
              <a:t>واژه «پايدار» از واژه لاتين سوستنر  مشتق مي شود كه به معناي حفظ و نگاه داشتن است. براساس فرهنگ وبستر سوستين  به معناي حفظ كردن، پشتيباني كردن يا تسكين دادن است. در هر دو منبع</a:t>
            </a:r>
            <a:r>
              <a:rPr lang="fa-IR" dirty="0"/>
              <a:t> </a:t>
            </a:r>
            <a:r>
              <a:rPr lang="ar-SA" dirty="0"/>
              <a:t>،‌</a:t>
            </a:r>
            <a:r>
              <a:rPr lang="fa-IR" dirty="0"/>
              <a:t> </a:t>
            </a:r>
            <a:r>
              <a:rPr lang="ar-SA" dirty="0"/>
              <a:t>شرط مهم توسعه پايدار، فعال بودن يا در حالت انجام فعاليت قلمداد شده است</a:t>
            </a:r>
            <a:r>
              <a:rPr lang="en-US" dirty="0"/>
              <a:t>.</a:t>
            </a:r>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a:t>
            </a:fld>
            <a:endParaRPr lang="fa-IR"/>
          </a:p>
        </p:txBody>
      </p:sp>
    </p:spTree>
    <p:extLst>
      <p:ext uri="{BB962C8B-B14F-4D97-AF65-F5344CB8AC3E}">
        <p14:creationId xmlns:p14="http://schemas.microsoft.com/office/powerpoint/2010/main" val="3767326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حرکت به جلو: چرخه </a:t>
            </a:r>
            <a:r>
              <a:rPr lang="en-US" dirty="0"/>
              <a:t>PDCA</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50</a:t>
            </a:fld>
            <a:endParaRPr lang="fa-IR"/>
          </a:p>
        </p:txBody>
      </p:sp>
      <p:pic>
        <p:nvPicPr>
          <p:cNvPr id="6" name="Content Placeholder 5"/>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826147" y="1633032"/>
            <a:ext cx="8361905" cy="4619048"/>
          </a:xfrm>
          <a:prstGeom prst="rect">
            <a:avLst/>
          </a:prstGeom>
          <a:noFill/>
          <a:ln>
            <a:noFill/>
          </a:ln>
        </p:spPr>
      </p:pic>
    </p:spTree>
    <p:extLst>
      <p:ext uri="{BB962C8B-B14F-4D97-AF65-F5344CB8AC3E}">
        <p14:creationId xmlns:p14="http://schemas.microsoft.com/office/powerpoint/2010/main" val="3850711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6" y="0"/>
            <a:ext cx="11023583" cy="1300291"/>
          </a:xfrm>
        </p:spPr>
        <p:txBody>
          <a:bodyPr/>
          <a:lstStyle/>
          <a:p>
            <a:r>
              <a:rPr lang="ar-SA" dirty="0"/>
              <a:t>عوامل تاثیرگذار بر تفاوت نگرش‌های استراتژیک نسبت به پایداری</a:t>
            </a:r>
            <a:endParaRPr lang="fa-IR"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968112038"/>
              </p:ext>
            </p:extLst>
          </p:nvPr>
        </p:nvGraphicFramePr>
        <p:xfrm>
          <a:off x="474562" y="1782500"/>
          <a:ext cx="10884687" cy="4409960"/>
        </p:xfrm>
        <a:graphic>
          <a:graphicData uri="http://schemas.openxmlformats.org/drawingml/2006/table">
            <a:tbl>
              <a:tblPr rtl="1" firstRow="1" firstCol="1" bandRow="1">
                <a:tableStyleId>{5C22544A-7EE6-4342-B048-85BDC9FD1C3A}</a:tableStyleId>
              </a:tblPr>
              <a:tblGrid>
                <a:gridCol w="2607668"/>
                <a:gridCol w="8277019"/>
              </a:tblGrid>
              <a:tr h="551245">
                <a:tc>
                  <a:txBody>
                    <a:bodyPr/>
                    <a:lstStyle/>
                    <a:p>
                      <a:pPr marL="0" marR="0" algn="ctr" rtl="1">
                        <a:lnSpc>
                          <a:spcPct val="92000"/>
                        </a:lnSpc>
                        <a:spcBef>
                          <a:spcPts val="0"/>
                        </a:spcBef>
                        <a:spcAft>
                          <a:spcPts val="0"/>
                        </a:spcAft>
                      </a:pPr>
                      <a:r>
                        <a:rPr lang="fa-IR" sz="1800">
                          <a:effectLst/>
                        </a:rPr>
                        <a:t>تولیدکننده</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92000"/>
                        </a:lnSpc>
                        <a:spcBef>
                          <a:spcPts val="0"/>
                        </a:spcBef>
                        <a:spcAft>
                          <a:spcPts val="0"/>
                        </a:spcAft>
                      </a:pPr>
                      <a:r>
                        <a:rPr lang="fa-IR" sz="1800">
                          <a:effectLst/>
                        </a:rPr>
                        <a:t>نیازهای اجتماعی موازنه شده با سودآوری</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551245">
                <a:tc>
                  <a:txBody>
                    <a:bodyPr/>
                    <a:lstStyle/>
                    <a:p>
                      <a:pPr marL="0" marR="0" algn="ctr" rtl="1">
                        <a:lnSpc>
                          <a:spcPct val="92000"/>
                        </a:lnSpc>
                        <a:spcBef>
                          <a:spcPts val="0"/>
                        </a:spcBef>
                        <a:spcAft>
                          <a:spcPts val="0"/>
                        </a:spcAft>
                      </a:pPr>
                      <a:r>
                        <a:rPr lang="fa-IR" sz="1800">
                          <a:effectLst/>
                        </a:rPr>
                        <a:t>طراح</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92000"/>
                        </a:lnSpc>
                        <a:spcBef>
                          <a:spcPts val="0"/>
                        </a:spcBef>
                        <a:spcAft>
                          <a:spcPts val="0"/>
                        </a:spcAft>
                      </a:pPr>
                      <a:r>
                        <a:rPr lang="fa-IR" sz="1800">
                          <a:effectLst/>
                        </a:rPr>
                        <a:t>موازنه نیازها: عملکرد، زیبایی، اصالت و مانند آن</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551245">
                <a:tc>
                  <a:txBody>
                    <a:bodyPr/>
                    <a:lstStyle/>
                    <a:p>
                      <a:pPr marL="0" marR="0" algn="ctr" rtl="1">
                        <a:lnSpc>
                          <a:spcPct val="92000"/>
                        </a:lnSpc>
                        <a:spcBef>
                          <a:spcPts val="0"/>
                        </a:spcBef>
                        <a:spcAft>
                          <a:spcPts val="0"/>
                        </a:spcAft>
                      </a:pPr>
                      <a:r>
                        <a:rPr lang="fa-IR" sz="1800">
                          <a:effectLst/>
                        </a:rPr>
                        <a:t>سازنده</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92000"/>
                        </a:lnSpc>
                        <a:spcBef>
                          <a:spcPts val="0"/>
                        </a:spcBef>
                        <a:spcAft>
                          <a:spcPts val="0"/>
                        </a:spcAft>
                      </a:pPr>
                      <a:r>
                        <a:rPr lang="fa-IR" sz="1800">
                          <a:effectLst/>
                        </a:rPr>
                        <a:t>هزینه، برنامه زمانی، مشخصات</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551245">
                <a:tc>
                  <a:txBody>
                    <a:bodyPr/>
                    <a:lstStyle/>
                    <a:p>
                      <a:pPr marL="0" marR="0" algn="ctr" rtl="1">
                        <a:lnSpc>
                          <a:spcPct val="92000"/>
                        </a:lnSpc>
                        <a:spcBef>
                          <a:spcPts val="0"/>
                        </a:spcBef>
                        <a:spcAft>
                          <a:spcPts val="0"/>
                        </a:spcAft>
                      </a:pPr>
                      <a:r>
                        <a:rPr lang="fa-IR" sz="1800">
                          <a:effectLst/>
                        </a:rPr>
                        <a:t>مدیر ساخت</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92000"/>
                        </a:lnSpc>
                        <a:spcBef>
                          <a:spcPts val="0"/>
                        </a:spcBef>
                        <a:spcAft>
                          <a:spcPts val="0"/>
                        </a:spcAft>
                      </a:pPr>
                      <a:r>
                        <a:rPr lang="fa-IR" sz="1800">
                          <a:effectLst/>
                        </a:rPr>
                        <a:t>سادگی نگهداری، کارآیی هزینه، نیازهای امنیتی و اجتماعی</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551245">
                <a:tc>
                  <a:txBody>
                    <a:bodyPr/>
                    <a:lstStyle/>
                    <a:p>
                      <a:pPr marL="0" marR="0" algn="ctr" rtl="1">
                        <a:lnSpc>
                          <a:spcPct val="92000"/>
                        </a:lnSpc>
                        <a:spcBef>
                          <a:spcPts val="0"/>
                        </a:spcBef>
                        <a:spcAft>
                          <a:spcPts val="0"/>
                        </a:spcAft>
                      </a:pPr>
                      <a:r>
                        <a:rPr lang="fa-IR" sz="1800">
                          <a:effectLst/>
                        </a:rPr>
                        <a:t>دولت</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92000"/>
                        </a:lnSpc>
                        <a:spcBef>
                          <a:spcPts val="0"/>
                        </a:spcBef>
                        <a:spcAft>
                          <a:spcPts val="0"/>
                        </a:spcAft>
                      </a:pPr>
                      <a:r>
                        <a:rPr lang="fa-IR" sz="1800">
                          <a:effectLst/>
                        </a:rPr>
                        <a:t>هماهنگی با استراتژی کلی، موازنه نیازهای متناقض</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551245">
                <a:tc>
                  <a:txBody>
                    <a:bodyPr/>
                    <a:lstStyle/>
                    <a:p>
                      <a:pPr marL="0" marR="0" algn="ctr" rtl="1">
                        <a:lnSpc>
                          <a:spcPct val="92000"/>
                        </a:lnSpc>
                        <a:spcBef>
                          <a:spcPts val="0"/>
                        </a:spcBef>
                        <a:spcAft>
                          <a:spcPts val="0"/>
                        </a:spcAft>
                      </a:pPr>
                      <a:r>
                        <a:rPr lang="fa-IR" sz="1800">
                          <a:effectLst/>
                        </a:rPr>
                        <a:t>گروه‌های صنعتی</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92000"/>
                        </a:lnSpc>
                        <a:spcBef>
                          <a:spcPts val="0"/>
                        </a:spcBef>
                        <a:spcAft>
                          <a:spcPts val="0"/>
                        </a:spcAft>
                      </a:pPr>
                      <a:r>
                        <a:rPr lang="fa-IR" sz="1800">
                          <a:effectLst/>
                        </a:rPr>
                        <a:t>پیشبرد بخش، تصویر و نیازهای اجتماعی</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551245">
                <a:tc>
                  <a:txBody>
                    <a:bodyPr/>
                    <a:lstStyle/>
                    <a:p>
                      <a:pPr marL="0" marR="0" algn="ctr" rtl="1">
                        <a:lnSpc>
                          <a:spcPct val="92000"/>
                        </a:lnSpc>
                        <a:spcBef>
                          <a:spcPts val="0"/>
                        </a:spcBef>
                        <a:spcAft>
                          <a:spcPts val="0"/>
                        </a:spcAft>
                      </a:pPr>
                      <a:r>
                        <a:rPr lang="fa-IR" sz="1800">
                          <a:effectLst/>
                        </a:rPr>
                        <a:t>موسسات پژوهشی</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92000"/>
                        </a:lnSpc>
                        <a:spcBef>
                          <a:spcPts val="0"/>
                        </a:spcBef>
                        <a:spcAft>
                          <a:spcPts val="0"/>
                        </a:spcAft>
                      </a:pPr>
                      <a:r>
                        <a:rPr lang="fa-IR" sz="1800" dirty="0">
                          <a:effectLst/>
                        </a:rPr>
                        <a:t>اصالت، بهره اعتباری</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551245">
                <a:tc>
                  <a:txBody>
                    <a:bodyPr/>
                    <a:lstStyle/>
                    <a:p>
                      <a:pPr marL="0" marR="0" algn="ctr" rtl="1">
                        <a:lnSpc>
                          <a:spcPct val="92000"/>
                        </a:lnSpc>
                        <a:spcBef>
                          <a:spcPts val="0"/>
                        </a:spcBef>
                        <a:spcAft>
                          <a:spcPts val="0"/>
                        </a:spcAft>
                      </a:pPr>
                      <a:r>
                        <a:rPr lang="en-US" sz="1800">
                          <a:effectLst/>
                        </a:rPr>
                        <a:t>NGO</a:t>
                      </a:r>
                      <a:r>
                        <a:rPr lang="fa-IR" sz="1800">
                          <a:effectLst/>
                        </a:rPr>
                        <a:t>ها</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92000"/>
                        </a:lnSpc>
                        <a:spcBef>
                          <a:spcPts val="0"/>
                        </a:spcBef>
                        <a:spcAft>
                          <a:spcPts val="0"/>
                        </a:spcAft>
                      </a:pPr>
                      <a:r>
                        <a:rPr lang="fa-IR" sz="1800" dirty="0">
                          <a:effectLst/>
                        </a:rPr>
                        <a:t>عملکرد خوب، بهره اعتباری</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51</a:t>
            </a:fld>
            <a:endParaRPr lang="fa-IR"/>
          </a:p>
        </p:txBody>
      </p:sp>
    </p:spTree>
    <p:extLst>
      <p:ext uri="{BB962C8B-B14F-4D97-AF65-F5344CB8AC3E}">
        <p14:creationId xmlns:p14="http://schemas.microsoft.com/office/powerpoint/2010/main" val="1401435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راه رو به جلو: برنامه چهار مرحله </a:t>
            </a:r>
            <a:r>
              <a:rPr lang="fa-IR" dirty="0" smtClean="0"/>
              <a:t>ای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52</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20119" y="3242556"/>
            <a:ext cx="9573961" cy="1400000"/>
          </a:xfrm>
          <a:prstGeom prst="rect">
            <a:avLst/>
          </a:prstGeom>
          <a:noFill/>
          <a:ln>
            <a:noFill/>
          </a:ln>
        </p:spPr>
      </p:pic>
    </p:spTree>
    <p:extLst>
      <p:ext uri="{BB962C8B-B14F-4D97-AF65-F5344CB8AC3E}">
        <p14:creationId xmlns:p14="http://schemas.microsoft.com/office/powerpoint/2010/main" val="3317520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پذیرش یک برنامه مشترک</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53</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20119" y="1571128"/>
            <a:ext cx="9573961" cy="4742857"/>
          </a:xfrm>
          <a:prstGeom prst="rect">
            <a:avLst/>
          </a:prstGeom>
          <a:noFill/>
          <a:ln>
            <a:noFill/>
          </a:ln>
        </p:spPr>
      </p:pic>
    </p:spTree>
    <p:extLst>
      <p:ext uri="{BB962C8B-B14F-4D97-AF65-F5344CB8AC3E}">
        <p14:creationId xmlns:p14="http://schemas.microsoft.com/office/powerpoint/2010/main" val="791928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تحلیل چیستی و چگونگی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54</a:t>
            </a:fld>
            <a:endParaRPr lang="fa-IR"/>
          </a:p>
        </p:txBody>
      </p:sp>
      <p:pic>
        <p:nvPicPr>
          <p:cNvPr id="6" name="Content Placeholder 5"/>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580583" y="1412413"/>
            <a:ext cx="6853033" cy="5037137"/>
          </a:xfrm>
          <a:prstGeom prst="rect">
            <a:avLst/>
          </a:prstGeom>
          <a:noFill/>
          <a:ln>
            <a:noFill/>
          </a:ln>
        </p:spPr>
      </p:pic>
    </p:spTree>
    <p:extLst>
      <p:ext uri="{BB962C8B-B14F-4D97-AF65-F5344CB8AC3E}">
        <p14:creationId xmlns:p14="http://schemas.microsoft.com/office/powerpoint/2010/main" val="1788008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مدل‌های سنتی و جدید مدیریت پایداری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55</a:t>
            </a:fld>
            <a:endParaRPr lang="fa-IR"/>
          </a:p>
        </p:txBody>
      </p:sp>
      <p:pic>
        <p:nvPicPr>
          <p:cNvPr id="6" name="Content Placeholder 5"/>
          <p:cNvPicPr>
            <a:picLocks noGrp="1"/>
          </p:cNvPicPr>
          <p:nvPr>
            <p:ph sz="quarter" idx="13"/>
          </p:nvPr>
        </p:nvPicPr>
        <p:blipFill rotWithShape="1">
          <a:blip r:embed="rId2">
            <a:extLst>
              <a:ext uri="{28A0092B-C50C-407E-A947-70E740481C1C}">
                <a14:useLocalDpi xmlns:a14="http://schemas.microsoft.com/office/drawing/2010/main" val="0"/>
              </a:ext>
            </a:extLst>
          </a:blip>
          <a:srcRect r="32511"/>
          <a:stretch/>
        </p:blipFill>
        <p:spPr bwMode="auto">
          <a:xfrm>
            <a:off x="1620456" y="1762688"/>
            <a:ext cx="8808333" cy="47219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8006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نقشه تحلیل فعالیت</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56</a:t>
            </a:fld>
            <a:endParaRPr lang="fa-IR"/>
          </a:p>
        </p:txBody>
      </p:sp>
      <p:pic>
        <p:nvPicPr>
          <p:cNvPr id="6" name="Content Placeholder 5"/>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191717" y="1423988"/>
            <a:ext cx="5630766" cy="5037137"/>
          </a:xfrm>
          <a:prstGeom prst="rect">
            <a:avLst/>
          </a:prstGeom>
          <a:noFill/>
          <a:ln>
            <a:noFill/>
          </a:ln>
        </p:spPr>
      </p:pic>
    </p:spTree>
    <p:extLst>
      <p:ext uri="{BB962C8B-B14F-4D97-AF65-F5344CB8AC3E}">
        <p14:creationId xmlns:p14="http://schemas.microsoft.com/office/powerpoint/2010/main" val="3877257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اثر زمان بر ارزش فعالیت پایداری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57</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152" y="1423988"/>
            <a:ext cx="5543896" cy="5037137"/>
          </a:xfrm>
          <a:prstGeom prst="rect">
            <a:avLst/>
          </a:prstGeom>
          <a:noFill/>
          <a:ln>
            <a:noFill/>
          </a:ln>
        </p:spPr>
      </p:pic>
    </p:spTree>
    <p:extLst>
      <p:ext uri="{BB962C8B-B14F-4D97-AF65-F5344CB8AC3E}">
        <p14:creationId xmlns:p14="http://schemas.microsoft.com/office/powerpoint/2010/main" val="3427640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چرخه دمینگ و شش سیگما</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58</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5491" y="1437794"/>
            <a:ext cx="4963218" cy="5009524"/>
          </a:xfrm>
          <a:prstGeom prst="rect">
            <a:avLst/>
          </a:prstGeom>
          <a:noFill/>
          <a:ln>
            <a:noFill/>
          </a:ln>
        </p:spPr>
      </p:pic>
    </p:spTree>
    <p:extLst>
      <p:ext uri="{BB962C8B-B14F-4D97-AF65-F5344CB8AC3E}">
        <p14:creationId xmlns:p14="http://schemas.microsoft.com/office/powerpoint/2010/main" val="1018219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ایجاد هیجان: ده قاعده</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59</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83290" y="1827711"/>
            <a:ext cx="5847619" cy="4229690"/>
          </a:xfrm>
          <a:prstGeom prst="rect">
            <a:avLst/>
          </a:prstGeom>
          <a:noFill/>
          <a:ln>
            <a:noFill/>
          </a:ln>
        </p:spPr>
      </p:pic>
    </p:spTree>
    <p:extLst>
      <p:ext uri="{BB962C8B-B14F-4D97-AF65-F5344CB8AC3E}">
        <p14:creationId xmlns:p14="http://schemas.microsoft.com/office/powerpoint/2010/main" val="179093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تعهد به </a:t>
            </a:r>
            <a:r>
              <a:rPr lang="fa-IR" dirty="0"/>
              <a:t>چه کسی</a:t>
            </a:r>
            <a:r>
              <a:rPr lang="fa-IR" dirty="0" smtClean="0"/>
              <a:t>؟</a:t>
            </a:r>
            <a:endParaRPr lang="fa-IR" dirty="0"/>
          </a:p>
        </p:txBody>
      </p:sp>
      <p:sp>
        <p:nvSpPr>
          <p:cNvPr id="3" name="Content Placeholder 2"/>
          <p:cNvSpPr>
            <a:spLocks noGrp="1"/>
          </p:cNvSpPr>
          <p:nvPr>
            <p:ph sz="quarter" idx="13"/>
          </p:nvPr>
        </p:nvSpPr>
        <p:spPr/>
        <p:txBody>
          <a:bodyPr/>
          <a:lstStyle/>
          <a:p>
            <a:r>
              <a:rPr lang="fa-IR" dirty="0" smtClean="0"/>
              <a:t>سازمانها </a:t>
            </a:r>
            <a:r>
              <a:rPr lang="fa-IR" dirty="0"/>
              <a:t>وظایف زیادی دارند: مالی، مانند مدیریت هزینه ها، بازپرداخت وامها، پاداش سرمایه گذاران و پرداخت به کارمندان؛ وظایف اجتماعی، مانند تامین شرایط کاری محترمانه، امن و پایدار برای کارمندان در محیط کار و وظایف زیست محیطی، مانند به حداقل رساندن اثرات زیست محیطی هنگامیکه فعالیت‌های کسب و کار را انجام می‌دهید.</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a:t>
            </a:fld>
            <a:endParaRPr lang="fa-IR"/>
          </a:p>
        </p:txBody>
      </p:sp>
    </p:spTree>
    <p:extLst>
      <p:ext uri="{BB962C8B-B14F-4D97-AF65-F5344CB8AC3E}">
        <p14:creationId xmlns:p14="http://schemas.microsoft.com/office/powerpoint/2010/main" val="3975145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تحول شرکت ها، پروژه‌ها و روش کار</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60</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32030" y="1794076"/>
            <a:ext cx="8704162" cy="4444677"/>
          </a:xfrm>
          <a:prstGeom prst="rect">
            <a:avLst/>
          </a:prstGeom>
          <a:noFill/>
          <a:ln>
            <a:noFill/>
          </a:ln>
        </p:spPr>
      </p:pic>
    </p:spTree>
    <p:extLst>
      <p:ext uri="{BB962C8B-B14F-4D97-AF65-F5344CB8AC3E}">
        <p14:creationId xmlns:p14="http://schemas.microsoft.com/office/powerpoint/2010/main" val="2349558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فهرست لاولیس: یک کارت امتیاز برای پایداری اجتماعی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61</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24628" y="1828800"/>
            <a:ext cx="8403219" cy="4490455"/>
          </a:xfrm>
          <a:prstGeom prst="rect">
            <a:avLst/>
          </a:prstGeom>
          <a:noFill/>
          <a:ln>
            <a:noFill/>
          </a:ln>
        </p:spPr>
      </p:pic>
    </p:spTree>
    <p:extLst>
      <p:ext uri="{BB962C8B-B14F-4D97-AF65-F5344CB8AC3E}">
        <p14:creationId xmlns:p14="http://schemas.microsoft.com/office/powerpoint/2010/main" val="3258238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فهرست لاولیس: ترتیب و توالی فرایند</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62</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148315" y="1678328"/>
            <a:ext cx="5544272" cy="5023413"/>
          </a:xfrm>
          <a:prstGeom prst="rect">
            <a:avLst/>
          </a:prstGeom>
          <a:noFill/>
          <a:ln>
            <a:noFill/>
          </a:ln>
        </p:spPr>
      </p:pic>
    </p:spTree>
    <p:extLst>
      <p:ext uri="{BB962C8B-B14F-4D97-AF65-F5344CB8AC3E}">
        <p14:creationId xmlns:p14="http://schemas.microsoft.com/office/powerpoint/2010/main" val="1390516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فهرست لاولیس: اثرات عدم تعادل</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63</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156206" y="1436702"/>
            <a:ext cx="8677698" cy="4911522"/>
          </a:xfrm>
          <a:prstGeom prst="rect">
            <a:avLst/>
          </a:prstGeom>
          <a:noFill/>
          <a:ln>
            <a:noFill/>
          </a:ln>
        </p:spPr>
      </p:pic>
    </p:spTree>
    <p:extLst>
      <p:ext uri="{BB962C8B-B14F-4D97-AF65-F5344CB8AC3E}">
        <p14:creationId xmlns:p14="http://schemas.microsoft.com/office/powerpoint/2010/main" val="22299278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فهرست لاولیس: گروه‌های سهامداران و همکاری آنها در موفقیت شرکت</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64</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972128" y="1423988"/>
            <a:ext cx="6069943" cy="5037137"/>
          </a:xfrm>
          <a:prstGeom prst="rect">
            <a:avLst/>
          </a:prstGeom>
          <a:noFill/>
          <a:ln>
            <a:noFill/>
          </a:ln>
        </p:spPr>
      </p:pic>
    </p:spTree>
    <p:extLst>
      <p:ext uri="{BB962C8B-B14F-4D97-AF65-F5344CB8AC3E}">
        <p14:creationId xmlns:p14="http://schemas.microsoft.com/office/powerpoint/2010/main" val="16075948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فهرست لاولیس: متعادل سازی عناصر</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65</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688052" y="2299699"/>
            <a:ext cx="4638095" cy="3285714"/>
          </a:xfrm>
          <a:prstGeom prst="rect">
            <a:avLst/>
          </a:prstGeom>
          <a:noFill/>
          <a:ln>
            <a:noFill/>
          </a:ln>
        </p:spPr>
      </p:pic>
    </p:spTree>
    <p:extLst>
      <p:ext uri="{BB962C8B-B14F-4D97-AF65-F5344CB8AC3E}">
        <p14:creationId xmlns:p14="http://schemas.microsoft.com/office/powerpoint/2010/main" val="19206082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BATNEEK</a:t>
            </a:r>
            <a:r>
              <a:rPr lang="ar-SA" dirty="0"/>
              <a:t> ساده شده</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66</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21685" y="1597306"/>
            <a:ext cx="5288806" cy="468341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457552" y="1597305"/>
            <a:ext cx="5209729" cy="4683415"/>
          </a:xfrm>
          <a:prstGeom prst="rect">
            <a:avLst/>
          </a:prstGeom>
          <a:noFill/>
          <a:ln>
            <a:noFill/>
          </a:ln>
        </p:spPr>
      </p:pic>
    </p:spTree>
    <p:extLst>
      <p:ext uri="{BB962C8B-B14F-4D97-AF65-F5344CB8AC3E}">
        <p14:creationId xmlns:p14="http://schemas.microsoft.com/office/powerpoint/2010/main" val="3399822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نقشه بهبود فرایند</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67</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60294" y="1886673"/>
            <a:ext cx="7824485" cy="4398380"/>
          </a:xfrm>
          <a:prstGeom prst="rect">
            <a:avLst/>
          </a:prstGeom>
          <a:noFill/>
          <a:ln>
            <a:noFill/>
          </a:ln>
        </p:spPr>
      </p:pic>
    </p:spTree>
    <p:extLst>
      <p:ext uri="{BB962C8B-B14F-4D97-AF65-F5344CB8AC3E}">
        <p14:creationId xmlns:p14="http://schemas.microsoft.com/office/powerpoint/2010/main" val="14778160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گزینه‌های بهبود</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68</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766349" y="1747776"/>
            <a:ext cx="7095281" cy="4409955"/>
          </a:xfrm>
          <a:prstGeom prst="rect">
            <a:avLst/>
          </a:prstGeom>
          <a:noFill/>
          <a:ln>
            <a:noFill/>
          </a:ln>
        </p:spPr>
      </p:pic>
    </p:spTree>
    <p:extLst>
      <p:ext uri="{BB962C8B-B14F-4D97-AF65-F5344CB8AC3E}">
        <p14:creationId xmlns:p14="http://schemas.microsoft.com/office/powerpoint/2010/main" val="19543499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انتخاب مناسب ترین اقدامات</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69</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368233" y="1655179"/>
            <a:ext cx="5347504" cy="4829455"/>
          </a:xfrm>
          <a:prstGeom prst="rect">
            <a:avLst/>
          </a:prstGeom>
          <a:noFill/>
          <a:ln>
            <a:noFill/>
          </a:ln>
        </p:spPr>
      </p:pic>
    </p:spTree>
    <p:extLst>
      <p:ext uri="{BB962C8B-B14F-4D97-AF65-F5344CB8AC3E}">
        <p14:creationId xmlns:p14="http://schemas.microsoft.com/office/powerpoint/2010/main" val="235303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عدم تعادل پایداری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a:t>
            </a:fld>
            <a:endParaRPr lang="fa-I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835" y="1755682"/>
            <a:ext cx="9462646" cy="395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929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نیروهای خارجی بر انجام پایداری در محل</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70</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50603" y="1666754"/>
            <a:ext cx="7211027" cy="4178461"/>
          </a:xfrm>
          <a:prstGeom prst="rect">
            <a:avLst/>
          </a:prstGeom>
          <a:noFill/>
          <a:ln>
            <a:noFill/>
          </a:ln>
        </p:spPr>
      </p:pic>
    </p:spTree>
    <p:extLst>
      <p:ext uri="{BB962C8B-B14F-4D97-AF65-F5344CB8AC3E}">
        <p14:creationId xmlns:p14="http://schemas.microsoft.com/office/powerpoint/2010/main" val="2430819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تحلیل </a:t>
            </a:r>
            <a:r>
              <a:rPr lang="en-US" dirty="0"/>
              <a:t>SIPOC</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71</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979271" y="1481559"/>
            <a:ext cx="8183301" cy="5011315"/>
          </a:xfrm>
          <a:prstGeom prst="rect">
            <a:avLst/>
          </a:prstGeom>
          <a:noFill/>
          <a:ln>
            <a:noFill/>
          </a:ln>
        </p:spPr>
      </p:pic>
    </p:spTree>
    <p:extLst>
      <p:ext uri="{BB962C8B-B14F-4D97-AF65-F5344CB8AC3E}">
        <p14:creationId xmlns:p14="http://schemas.microsoft.com/office/powerpoint/2010/main" val="3619051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پنج '</a:t>
            </a:r>
            <a:r>
              <a:rPr lang="en-US" dirty="0"/>
              <a:t>S </a:t>
            </a:r>
            <a:endParaRPr lang="fa-IR"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349176183"/>
              </p:ext>
            </p:extLst>
          </p:nvPr>
        </p:nvGraphicFramePr>
        <p:xfrm>
          <a:off x="694481" y="1300290"/>
          <a:ext cx="10664767" cy="5019486"/>
        </p:xfrm>
        <a:graphic>
          <a:graphicData uri="http://schemas.openxmlformats.org/drawingml/2006/table">
            <a:tbl>
              <a:tblPr rtl="1" firstRow="1" firstCol="1" bandRow="1">
                <a:tableStyleId>{5C22544A-7EE6-4342-B048-85BDC9FD1C3A}</a:tableStyleId>
              </a:tblPr>
              <a:tblGrid>
                <a:gridCol w="2019133"/>
                <a:gridCol w="8645634"/>
              </a:tblGrid>
              <a:tr h="717344">
                <a:tc>
                  <a:txBody>
                    <a:bodyPr/>
                    <a:lstStyle/>
                    <a:p>
                      <a:pPr marL="0" marR="0" algn="ctr" rtl="1">
                        <a:lnSpc>
                          <a:spcPct val="85000"/>
                        </a:lnSpc>
                        <a:spcBef>
                          <a:spcPts val="0"/>
                        </a:spcBef>
                        <a:spcAft>
                          <a:spcPts val="0"/>
                        </a:spcAft>
                      </a:pPr>
                      <a:r>
                        <a:rPr lang="ar-SA" sz="2400">
                          <a:effectLst/>
                          <a:cs typeface="B Zar" panose="00000400000000000000" pitchFamily="2" charset="-78"/>
                        </a:rPr>
                        <a:t>مرتب سازی(</a:t>
                      </a:r>
                      <a:r>
                        <a:rPr lang="en-US" sz="2400">
                          <a:effectLst/>
                          <a:cs typeface="B Zar" panose="00000400000000000000" pitchFamily="2" charset="-78"/>
                        </a:rPr>
                        <a:t>SERI</a:t>
                      </a:r>
                      <a:r>
                        <a:rPr lang="ar-SA" sz="2400">
                          <a:effectLst/>
                          <a:cs typeface="B Zar" panose="00000400000000000000" pitchFamily="2" charset="-78"/>
                        </a:rPr>
                        <a:t>)</a:t>
                      </a:r>
                      <a:endParaRPr lang="en-US" sz="2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85000"/>
                        </a:lnSpc>
                        <a:spcBef>
                          <a:spcPts val="0"/>
                        </a:spcBef>
                        <a:spcAft>
                          <a:spcPts val="0"/>
                        </a:spcAft>
                      </a:pPr>
                      <a:r>
                        <a:rPr lang="ar-SA" sz="2400">
                          <a:effectLst/>
                          <a:cs typeface="B Zar" panose="00000400000000000000" pitchFamily="2" charset="-78"/>
                        </a:rPr>
                        <a:t>خلاص شدن از شر درهم و برهمی، مواد تکراری و ناخواسته (برای استفاده مجدد، در صورت امکان)</a:t>
                      </a:r>
                      <a:endParaRPr lang="en-US" sz="2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r>
              <a:tr h="1433727">
                <a:tc>
                  <a:txBody>
                    <a:bodyPr/>
                    <a:lstStyle/>
                    <a:p>
                      <a:pPr marL="0" marR="0" algn="ctr" rtl="1">
                        <a:lnSpc>
                          <a:spcPct val="85000"/>
                        </a:lnSpc>
                        <a:spcBef>
                          <a:spcPts val="0"/>
                        </a:spcBef>
                        <a:spcAft>
                          <a:spcPts val="0"/>
                        </a:spcAft>
                      </a:pPr>
                      <a:r>
                        <a:rPr lang="ar-SA" sz="2400">
                          <a:effectLst/>
                          <a:cs typeface="B Zar" panose="00000400000000000000" pitchFamily="2" charset="-78"/>
                        </a:rPr>
                        <a:t>تنظیم(</a:t>
                      </a:r>
                      <a:r>
                        <a:rPr lang="en-US" sz="2400">
                          <a:effectLst/>
                          <a:cs typeface="B Zar" panose="00000400000000000000" pitchFamily="2" charset="-78"/>
                        </a:rPr>
                        <a:t>Seiton</a:t>
                      </a:r>
                      <a:r>
                        <a:rPr lang="ar-SA" sz="2400">
                          <a:effectLst/>
                          <a:cs typeface="B Zar" panose="00000400000000000000" pitchFamily="2" charset="-78"/>
                        </a:rPr>
                        <a:t>)</a:t>
                      </a:r>
                      <a:endParaRPr lang="en-US" sz="2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85000"/>
                        </a:lnSpc>
                        <a:spcBef>
                          <a:spcPts val="0"/>
                        </a:spcBef>
                        <a:spcAft>
                          <a:spcPts val="0"/>
                        </a:spcAft>
                      </a:pPr>
                      <a:r>
                        <a:rPr lang="ar-SA" sz="2400">
                          <a:effectLst/>
                          <a:cs typeface="B Zar" panose="00000400000000000000" pitchFamily="2" charset="-78"/>
                        </a:rPr>
                        <a:t>'همه چیز را در خود جای و مکانی برای همه چیز، یک راه کمتر شیک، گفتن این است: مطمئن شوید که شما چیزها را به درستی ذخیره کرده اید به طوری که شما می‌توانید آنها را بعد پیدا کنید</a:t>
                      </a:r>
                      <a:endParaRPr lang="en-US" sz="2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r>
              <a:tr h="717344">
                <a:tc>
                  <a:txBody>
                    <a:bodyPr/>
                    <a:lstStyle/>
                    <a:p>
                      <a:pPr marL="0" marR="0" algn="ctr" rtl="1">
                        <a:lnSpc>
                          <a:spcPct val="85000"/>
                        </a:lnSpc>
                        <a:spcBef>
                          <a:spcPts val="0"/>
                        </a:spcBef>
                        <a:spcAft>
                          <a:spcPts val="0"/>
                        </a:spcAft>
                      </a:pPr>
                      <a:r>
                        <a:rPr lang="ar-SA" sz="2400">
                          <a:effectLst/>
                          <a:cs typeface="B Zar" panose="00000400000000000000" pitchFamily="2" charset="-78"/>
                        </a:rPr>
                        <a:t>درخشیدن(</a:t>
                      </a:r>
                      <a:r>
                        <a:rPr lang="en-US" sz="2400">
                          <a:effectLst/>
                          <a:cs typeface="B Zar" panose="00000400000000000000" pitchFamily="2" charset="-78"/>
                        </a:rPr>
                        <a:t>Seiso</a:t>
                      </a:r>
                      <a:r>
                        <a:rPr lang="ar-SA" sz="2400">
                          <a:effectLst/>
                          <a:cs typeface="B Zar" panose="00000400000000000000" pitchFamily="2" charset="-78"/>
                        </a:rPr>
                        <a:t>)</a:t>
                      </a:r>
                      <a:endParaRPr lang="en-US" sz="2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85000"/>
                        </a:lnSpc>
                        <a:spcBef>
                          <a:spcPts val="0"/>
                        </a:spcBef>
                        <a:spcAft>
                          <a:spcPts val="0"/>
                        </a:spcAft>
                      </a:pPr>
                      <a:r>
                        <a:rPr lang="ar-SA" sz="2400">
                          <a:effectLst/>
                          <a:cs typeface="B Zar" panose="00000400000000000000" pitchFamily="2" charset="-78"/>
                        </a:rPr>
                        <a:t>محل کار تمیز و روشن، امن تر، لذت بخش تر و موثر تر است</a:t>
                      </a:r>
                      <a:endParaRPr lang="en-US" sz="2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r>
              <a:tr h="1433727">
                <a:tc>
                  <a:txBody>
                    <a:bodyPr/>
                    <a:lstStyle/>
                    <a:p>
                      <a:pPr marL="0" marR="0" algn="ctr" rtl="1">
                        <a:lnSpc>
                          <a:spcPct val="85000"/>
                        </a:lnSpc>
                        <a:spcBef>
                          <a:spcPts val="0"/>
                        </a:spcBef>
                        <a:spcAft>
                          <a:spcPts val="0"/>
                        </a:spcAft>
                      </a:pPr>
                      <a:r>
                        <a:rPr lang="ar-SA" sz="2400">
                          <a:effectLst/>
                          <a:cs typeface="B Zar" panose="00000400000000000000" pitchFamily="2" charset="-78"/>
                        </a:rPr>
                        <a:t>استاندارد کردن(</a:t>
                      </a:r>
                      <a:r>
                        <a:rPr lang="en-US" sz="2400">
                          <a:effectLst/>
                          <a:cs typeface="B Zar" panose="00000400000000000000" pitchFamily="2" charset="-78"/>
                        </a:rPr>
                        <a:t>Seiketsu</a:t>
                      </a:r>
                      <a:r>
                        <a:rPr lang="ar-SA" sz="2400">
                          <a:effectLst/>
                          <a:cs typeface="B Zar" panose="00000400000000000000" pitchFamily="2" charset="-78"/>
                        </a:rPr>
                        <a:t>)</a:t>
                      </a:r>
                      <a:endParaRPr lang="en-US" sz="2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85000"/>
                        </a:lnSpc>
                        <a:spcBef>
                          <a:spcPts val="0"/>
                        </a:spcBef>
                        <a:spcAft>
                          <a:spcPts val="0"/>
                        </a:spcAft>
                      </a:pPr>
                      <a:r>
                        <a:rPr lang="ar-SA" sz="2400">
                          <a:effectLst/>
                          <a:cs typeface="B Zar" panose="00000400000000000000" pitchFamily="2" charset="-78"/>
                        </a:rPr>
                        <a:t>ساده کردن فرآیندها و روش و چسبیدن به آنها، در نتیجه کاهش خطاها و تغییرات</a:t>
                      </a:r>
                      <a:endParaRPr lang="en-US" sz="2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r>
              <a:tr h="717344">
                <a:tc>
                  <a:txBody>
                    <a:bodyPr/>
                    <a:lstStyle/>
                    <a:p>
                      <a:pPr marL="0" marR="0" algn="ctr" rtl="1">
                        <a:lnSpc>
                          <a:spcPct val="85000"/>
                        </a:lnSpc>
                        <a:spcBef>
                          <a:spcPts val="0"/>
                        </a:spcBef>
                        <a:spcAft>
                          <a:spcPts val="0"/>
                        </a:spcAft>
                      </a:pPr>
                      <a:r>
                        <a:rPr lang="ar-SA" sz="2400">
                          <a:effectLst/>
                          <a:cs typeface="B Zar" panose="00000400000000000000" pitchFamily="2" charset="-78"/>
                        </a:rPr>
                        <a:t>حفظ (</a:t>
                      </a:r>
                      <a:r>
                        <a:rPr lang="en-US" sz="2400">
                          <a:effectLst/>
                          <a:cs typeface="B Zar" panose="00000400000000000000" pitchFamily="2" charset="-78"/>
                        </a:rPr>
                        <a:t>Shitsuki</a:t>
                      </a:r>
                      <a:r>
                        <a:rPr lang="ar-SA" sz="2400">
                          <a:effectLst/>
                          <a:cs typeface="B Zar" panose="00000400000000000000" pitchFamily="2" charset="-78"/>
                        </a:rPr>
                        <a:t>)*</a:t>
                      </a:r>
                      <a:endParaRPr lang="en-US" sz="2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85000"/>
                        </a:lnSpc>
                        <a:spcBef>
                          <a:spcPts val="0"/>
                        </a:spcBef>
                        <a:spcAft>
                          <a:spcPts val="0"/>
                        </a:spcAft>
                      </a:pPr>
                      <a:r>
                        <a:rPr lang="ar-SA" sz="2400" dirty="0">
                          <a:effectLst/>
                          <a:cs typeface="B Zar" panose="00000400000000000000" pitchFamily="2" charset="-78"/>
                        </a:rPr>
                        <a:t>ادامه دادن تلاش، بررسی پیشرفت و انجام بهبود مستمر</a:t>
                      </a:r>
                      <a:endParaRPr lang="en-US" sz="2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72</a:t>
            </a:fld>
            <a:endParaRPr lang="fa-IR"/>
          </a:p>
        </p:txBody>
      </p:sp>
    </p:spTree>
    <p:extLst>
      <p:ext uri="{BB962C8B-B14F-4D97-AF65-F5344CB8AC3E}">
        <p14:creationId xmlns:p14="http://schemas.microsoft.com/office/powerpoint/2010/main" val="4109217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فرآیندهای فشار و کشش</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73</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87078" y="2025570"/>
            <a:ext cx="10764455" cy="4459065"/>
          </a:xfrm>
          <a:prstGeom prst="rect">
            <a:avLst/>
          </a:prstGeom>
          <a:noFill/>
          <a:ln>
            <a:noFill/>
          </a:ln>
        </p:spPr>
      </p:pic>
    </p:spTree>
    <p:extLst>
      <p:ext uri="{BB962C8B-B14F-4D97-AF65-F5344CB8AC3E}">
        <p14:creationId xmlns:p14="http://schemas.microsoft.com/office/powerpoint/2010/main" val="41606853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چهارچوب </a:t>
            </a:r>
            <a:r>
              <a:rPr lang="en-US" dirty="0"/>
              <a:t>DMAIC</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74</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2907" y="1562582"/>
            <a:ext cx="10463514" cy="4595150"/>
          </a:xfrm>
          <a:prstGeom prst="rect">
            <a:avLst/>
          </a:prstGeom>
          <a:noFill/>
          <a:ln>
            <a:noFill/>
          </a:ln>
        </p:spPr>
      </p:pic>
    </p:spTree>
    <p:extLst>
      <p:ext uri="{BB962C8B-B14F-4D97-AF65-F5344CB8AC3E}">
        <p14:creationId xmlns:p14="http://schemas.microsoft.com/office/powerpoint/2010/main" val="1139179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نکاتی در مورد </a:t>
            </a:r>
            <a:r>
              <a:rPr lang="en-US" dirty="0" smtClean="0"/>
              <a:t>5s</a:t>
            </a:r>
            <a:endParaRPr lang="fa-IR" dirty="0"/>
          </a:p>
        </p:txBody>
      </p:sp>
      <p:sp>
        <p:nvSpPr>
          <p:cNvPr id="3" name="Content Placeholder 2"/>
          <p:cNvSpPr>
            <a:spLocks noGrp="1"/>
          </p:cNvSpPr>
          <p:nvPr>
            <p:ph sz="quarter" idx="13"/>
          </p:nvPr>
        </p:nvSpPr>
        <p:spPr/>
        <p:txBody>
          <a:bodyPr>
            <a:normAutofit fontScale="92500" lnSpcReduction="20000"/>
          </a:bodyPr>
          <a:lstStyle/>
          <a:p>
            <a:r>
              <a:rPr lang="fa-IR" b="1" dirty="0" smtClean="0"/>
              <a:t>نکته </a:t>
            </a:r>
            <a:r>
              <a:rPr lang="fa-IR" b="1" dirty="0"/>
              <a:t>#</a:t>
            </a:r>
            <a:r>
              <a:rPr lang="fa-IR" dirty="0"/>
              <a:t> 1: هر "به دلیل" یک راه حل متوسط ارائه می‌دهد. این راه حل با مشکل فعلی برخورد خواهد شد، اما لزوما از رویداد مجدد مشکل جلوگیری نمی‌کند.</a:t>
            </a:r>
            <a:endParaRPr lang="en-US" dirty="0"/>
          </a:p>
          <a:p>
            <a:r>
              <a:rPr lang="fa-IR" b="1" dirty="0" smtClean="0"/>
              <a:t>نکته </a:t>
            </a:r>
            <a:r>
              <a:rPr lang="fa-IR" dirty="0"/>
              <a:t># 2: پشت هر "به دلیل" اغلب شخصی است که احتمالا در وهله اول کار را طراحی می‌کند. این شخص یک تماس مهم است و لازم است برای تغییر پیشنهادی شما در هیئت مدیره باشد. اطلاعات تماس انتقادی نیز به احتمال زیاد در برابر تغییرات مقاومت خواهد کرد  چرا که شما بر آن هستید که تصمیمات اصلی آنها را سرنگون کنید!</a:t>
            </a:r>
            <a:endParaRPr lang="en-US" dirty="0"/>
          </a:p>
          <a:p>
            <a:r>
              <a:rPr lang="fa-IR" b="1" dirty="0" smtClean="0"/>
              <a:t>نکته </a:t>
            </a:r>
            <a:r>
              <a:rPr lang="fa-IR" b="1" dirty="0"/>
              <a:t># 3</a:t>
            </a:r>
            <a:r>
              <a:rPr lang="fa-IR" dirty="0"/>
              <a:t>: گاهی ریشه علت به آسانی قابل حل نمی‌باشد - مانند کمبود بودجه و یا مهارت. راه پیش رو برای رفتن به یک سطح است که می‌تواند یک راه حل موقت ارائه دهد.موضوعات علت ریشه‌ای وارد و با آن برخورد می‌شود و پس از آن وضعیت اجازه داده می‌شود.</a:t>
            </a:r>
            <a:endParaRPr lang="en-US" dirty="0"/>
          </a:p>
          <a:p>
            <a:r>
              <a:rPr lang="fa-IR" b="1" dirty="0" smtClean="0"/>
              <a:t>نکته </a:t>
            </a:r>
            <a:r>
              <a:rPr lang="fa-IR" b="1" dirty="0"/>
              <a:t>#</a:t>
            </a:r>
            <a:r>
              <a:rPr lang="fa-IR" dirty="0"/>
              <a:t> 4: سوال اولیه باید با احتیاط شکل گیرد، یک سوال گسترده ممکن است شاخه کند و نمی‌تواند در پنج مجموعه از چراها حل شود. یک سوال محکم متمرکز به دست آمده از "محتمل ترین علت "(تجزیه و تحلیل علت و معلول)، بیشتر احتمال دارد که یک تجزیه و تحلیل علت ریشه‌ای مفید را فراهم نماید.</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75</a:t>
            </a:fld>
            <a:endParaRPr lang="fa-IR"/>
          </a:p>
        </p:txBody>
      </p:sp>
    </p:spTree>
    <p:extLst>
      <p:ext uri="{BB962C8B-B14F-4D97-AF65-F5344CB8AC3E}">
        <p14:creationId xmlns:p14="http://schemas.microsoft.com/office/powerpoint/2010/main" val="2310164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نکاتی در مورد </a:t>
            </a:r>
            <a:r>
              <a:rPr lang="en-US" dirty="0" smtClean="0"/>
              <a:t>5s</a:t>
            </a:r>
            <a:r>
              <a:rPr lang="fa-IR" dirty="0" smtClean="0"/>
              <a:t> -ادامه</a:t>
            </a:r>
            <a:endParaRPr lang="fa-IR" dirty="0"/>
          </a:p>
        </p:txBody>
      </p:sp>
      <p:sp>
        <p:nvSpPr>
          <p:cNvPr id="3" name="Content Placeholder 2"/>
          <p:cNvSpPr>
            <a:spLocks noGrp="1"/>
          </p:cNvSpPr>
          <p:nvPr>
            <p:ph sz="quarter" idx="13"/>
          </p:nvPr>
        </p:nvSpPr>
        <p:spPr/>
        <p:txBody>
          <a:bodyPr>
            <a:normAutofit fontScale="92500" lnSpcReduction="10000"/>
          </a:bodyPr>
          <a:lstStyle/>
          <a:p>
            <a:r>
              <a:rPr lang="fa-IR" b="1" dirty="0" smtClean="0"/>
              <a:t>نکته </a:t>
            </a:r>
            <a:r>
              <a:rPr lang="fa-IR" b="1" dirty="0"/>
              <a:t>#</a:t>
            </a:r>
            <a:r>
              <a:rPr lang="fa-IR" dirty="0"/>
              <a:t> 5: نتیجه یک تحلیل علت ریشه‌ای اغلب یک راه حل فنی است. اگر چه این "راه حل"، کامل نیست چرا که به احتمال زیاد در عمل کار نخواهد کرد تا زمانی که شما تیم درگیر را به اتخاذ راه حل متقاعد کنید. حتی اگر خود تیم به محتمل ترین علت رسیده و پس از آن علت ریشه‌ای را استخراج نماید، هنوز هم احتمال مقاومت وجود دارد. و اگر شما بایستی با تماس با تماس‌های بحرانی ترسو درگیر شوید، زندگی می‌تواند بسیار سخت تر شود. این حرکت از حل مشکلات به مدیریت تغییر است ودر زیر بحث شده است.</a:t>
            </a:r>
            <a:endParaRPr lang="en-US" dirty="0"/>
          </a:p>
          <a:p>
            <a:r>
              <a:rPr lang="fa-IR" b="1" dirty="0" smtClean="0"/>
              <a:t>نکته </a:t>
            </a:r>
            <a:r>
              <a:rPr lang="fa-IR" b="1" dirty="0"/>
              <a:t>#</a:t>
            </a:r>
            <a:r>
              <a:rPr lang="fa-IR" dirty="0"/>
              <a:t> 6: در یک وضعیت پیچیده، شما ممکن است چندین جریان از فعالیت‌هایی داشته باشید که منجر به مشکل ضایعات پایداری شود. در این موارد، تجزیه و تحلیل علت ریشه به جریان‌های مختلفی شاخه شاخه می‌شود و هر جریان نیاز به حل و فصل دارد تا اطمینان حاصل گردد که مشکل مجددا روی نمی‌دهد. برای مثال، اگر مشکل شما پالت کیسه‌های سیمان اشباع از اب است، سپس تمرکز خرید ممکن است در سفارش بیش از اندازه باشد، تمرکز فروشگاه ممکن است برعدم فضای ذخیره سازی مناسب باشد و تمرکز در سطح کار خواهد پرسید که چرا ما را پالت سیمان را نمی‌پوشانیم.</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76</a:t>
            </a:fld>
            <a:endParaRPr lang="fa-IR"/>
          </a:p>
        </p:txBody>
      </p:sp>
    </p:spTree>
    <p:extLst>
      <p:ext uri="{BB962C8B-B14F-4D97-AF65-F5344CB8AC3E}">
        <p14:creationId xmlns:p14="http://schemas.microsoft.com/office/powerpoint/2010/main" val="40290856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آیا تغییر آسان است؟</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77</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94798" y="1759353"/>
            <a:ext cx="10035875" cy="4352080"/>
          </a:xfrm>
          <a:prstGeom prst="rect">
            <a:avLst/>
          </a:prstGeom>
          <a:noFill/>
          <a:ln>
            <a:noFill/>
          </a:ln>
        </p:spPr>
      </p:pic>
    </p:spTree>
    <p:extLst>
      <p:ext uri="{BB962C8B-B14F-4D97-AF65-F5344CB8AC3E}">
        <p14:creationId xmlns:p14="http://schemas.microsoft.com/office/powerpoint/2010/main" val="35774337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طرح ارتقا و بهبود 5 سوال کلاسیک</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78</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80619" y="1932972"/>
            <a:ext cx="10046824" cy="4328932"/>
          </a:xfrm>
          <a:prstGeom prst="rect">
            <a:avLst/>
          </a:prstGeom>
          <a:noFill/>
          <a:ln>
            <a:noFill/>
          </a:ln>
        </p:spPr>
      </p:pic>
    </p:spTree>
    <p:extLst>
      <p:ext uri="{BB962C8B-B14F-4D97-AF65-F5344CB8AC3E}">
        <p14:creationId xmlns:p14="http://schemas.microsoft.com/office/powerpoint/2010/main" val="2476700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FMEA</a:t>
            </a:r>
            <a:endParaRPr lang="fa-IR" dirty="0"/>
          </a:p>
        </p:txBody>
      </p:sp>
      <p:sp>
        <p:nvSpPr>
          <p:cNvPr id="3" name="Content Placeholder 2"/>
          <p:cNvSpPr>
            <a:spLocks noGrp="1"/>
          </p:cNvSpPr>
          <p:nvPr>
            <p:ph sz="quarter" idx="13"/>
          </p:nvPr>
        </p:nvSpPr>
        <p:spPr/>
        <p:txBody>
          <a:bodyPr/>
          <a:lstStyle/>
          <a:p>
            <a:r>
              <a:rPr lang="ar-SA"/>
              <a:t>• چه چیزی ممکن است اشتباه شود؟ این یک فهرست ایجاد می‌کند.</a:t>
            </a:r>
            <a:endParaRPr lang="en-US"/>
          </a:p>
          <a:p>
            <a:r>
              <a:rPr lang="ar-SA"/>
              <a:t>• زمانی که اشتباه رخ می‌دهد چه تاثیری دارد ؟ این اولویت بندی اثرات را ممکن می‌سازد.</a:t>
            </a:r>
            <a:endParaRPr lang="en-US"/>
          </a:p>
          <a:p>
            <a:r>
              <a:rPr lang="ar-SA"/>
              <a:t>• چقدر احتمال دارد که اشتباهی صورت گیرد؟ این نیز اولویت بندی را ممکن می‌سازد.</a:t>
            </a:r>
            <a:endParaRPr lang="en-US"/>
          </a:p>
          <a:p>
            <a:r>
              <a:rPr lang="ar-SA"/>
              <a:t>• چقدر آسان است که اطلاع پیدا کنیم اگر اشتباهی رخ دهد؟ این یک بازرسی روتین را فراهم می‌کند</a:t>
            </a:r>
            <a:r>
              <a:rPr lang="fa-IR"/>
              <a:t>.</a:t>
            </a:r>
            <a:endParaRPr lang="en-US"/>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79</a:t>
            </a:fld>
            <a:endParaRPr lang="fa-I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340011" y="4027990"/>
            <a:ext cx="10019238" cy="2433495"/>
          </a:xfrm>
          <a:prstGeom prst="rect">
            <a:avLst/>
          </a:prstGeom>
          <a:noFill/>
          <a:ln>
            <a:noFill/>
          </a:ln>
        </p:spPr>
      </p:pic>
    </p:spTree>
    <p:extLst>
      <p:ext uri="{BB962C8B-B14F-4D97-AF65-F5344CB8AC3E}">
        <p14:creationId xmlns:p14="http://schemas.microsoft.com/office/powerpoint/2010/main" val="413342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رفتن به جلو همیشه راه راست رو به جلو </a:t>
            </a:r>
            <a:r>
              <a:rPr lang="ar-SA" dirty="0" smtClean="0"/>
              <a:t>نیست</a:t>
            </a:r>
            <a:r>
              <a:rPr lang="fa-IR" dirty="0" smtClean="0"/>
              <a:t>!</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a:t>
            </a:fld>
            <a:endParaRPr lang="fa-I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1008"/>
            <a:ext cx="5938276" cy="423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368" y="1551008"/>
            <a:ext cx="6206632" cy="423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392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اهداف </a:t>
            </a:r>
            <a:r>
              <a:rPr lang="en-US" dirty="0"/>
              <a:t>SMART </a:t>
            </a:r>
            <a:endParaRPr lang="fa-IR" dirty="0"/>
          </a:p>
        </p:txBody>
      </p:sp>
      <p:sp>
        <p:nvSpPr>
          <p:cNvPr id="3" name="Content Placeholder 2"/>
          <p:cNvSpPr>
            <a:spLocks noGrp="1"/>
          </p:cNvSpPr>
          <p:nvPr>
            <p:ph sz="quarter" idx="13"/>
          </p:nvPr>
        </p:nvSpPr>
        <p:spPr>
          <a:xfrm>
            <a:off x="4074288" y="1064871"/>
            <a:ext cx="7940233" cy="5784889"/>
          </a:xfrm>
        </p:spPr>
        <p:txBody>
          <a:bodyPr>
            <a:normAutofit fontScale="92500" lnSpcReduction="10000"/>
          </a:bodyPr>
          <a:lstStyle/>
          <a:p>
            <a:r>
              <a:rPr lang="fa-IR" dirty="0" smtClean="0"/>
              <a:t>خاص </a:t>
            </a:r>
            <a:r>
              <a:rPr lang="fa-IR" dirty="0"/>
              <a:t>- اهداف روشن است و مبهم نیست، بنابراین هر کس آن را درک می‌کند.</a:t>
            </a:r>
            <a:endParaRPr lang="en-US" dirty="0"/>
          </a:p>
          <a:p>
            <a:r>
              <a:rPr lang="fa-IR" dirty="0"/>
              <a:t>اندازه گیری - شما به راحتی می‌توانید این نتایج را مثل داده‌های کمی اندازه گیری کنید.</a:t>
            </a:r>
            <a:endParaRPr lang="en-US" dirty="0"/>
          </a:p>
          <a:p>
            <a:r>
              <a:rPr lang="fa-IR" dirty="0"/>
              <a:t>دست یافتنی - اهداف غیر ممکن نیستند - ما می‌توانیم آنها را انجام دهیم.</a:t>
            </a:r>
            <a:endParaRPr lang="en-US" dirty="0"/>
          </a:p>
          <a:p>
            <a:r>
              <a:rPr lang="fa-IR" dirty="0"/>
              <a:t>واقع بینانه - رسیدن به این اهداف، آموزش‌های تخصصی نیاز ندارد و می‌تواند بخشی از کار عادی روزمره باشد.</a:t>
            </a:r>
            <a:endParaRPr lang="en-US" dirty="0"/>
          </a:p>
          <a:p>
            <a:r>
              <a:rPr lang="fa-IR" dirty="0"/>
              <a:t>زمانبندی شده - عملکرد در طول ثابتی از زمان اندازه گیری می‌شوند: تاریخ اهداف مشخص شده است.</a:t>
            </a:r>
            <a:endParaRPr lang="en-US" dirty="0"/>
          </a:p>
          <a:p>
            <a:r>
              <a:rPr lang="ar-SA" dirty="0"/>
              <a:t>'خاص' - یک هدف خاص بدان معنی است که آنچه شما اندازه گیری می‌کنید کاملا روشن است.</a:t>
            </a:r>
            <a:endParaRPr lang="en-US" dirty="0"/>
          </a:p>
          <a:p>
            <a:pPr marL="0" indent="0">
              <a:buNone/>
            </a:pP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80</a:t>
            </a:fld>
            <a:endParaRPr lang="fa-I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0" y="1701478"/>
            <a:ext cx="4328932" cy="4016416"/>
          </a:xfrm>
          <a:prstGeom prst="rect">
            <a:avLst/>
          </a:prstGeom>
          <a:noFill/>
          <a:ln>
            <a:noFill/>
          </a:ln>
        </p:spPr>
      </p:pic>
    </p:spTree>
    <p:extLst>
      <p:ext uri="{BB962C8B-B14F-4D97-AF65-F5344CB8AC3E}">
        <p14:creationId xmlns:p14="http://schemas.microsoft.com/office/powerpoint/2010/main" val="14413251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احترام، شناخت و پاداش: </a:t>
            </a:r>
            <a:r>
              <a:rPr lang="en-US" dirty="0" err="1"/>
              <a:t>Rs</a:t>
            </a:r>
            <a:r>
              <a:rPr lang="ar-SA" dirty="0"/>
              <a:t> 3 که اجرا را می‌پوشاند</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81</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 y="1627927"/>
            <a:ext cx="4791919" cy="4738147"/>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023413" y="1627927"/>
            <a:ext cx="7017091" cy="4738147"/>
          </a:xfrm>
          <a:prstGeom prst="rect">
            <a:avLst/>
          </a:prstGeom>
          <a:noFill/>
          <a:ln>
            <a:noFill/>
          </a:ln>
        </p:spPr>
      </p:pic>
    </p:spTree>
    <p:extLst>
      <p:ext uri="{BB962C8B-B14F-4D97-AF65-F5344CB8AC3E}">
        <p14:creationId xmlns:p14="http://schemas.microsoft.com/office/powerpoint/2010/main" val="30506105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فرایند تغییر رفتار 5 مرحله </a:t>
            </a:r>
            <a:r>
              <a:rPr lang="fa-IR" dirty="0" smtClean="0"/>
              <a:t>ای</a:t>
            </a:r>
            <a:r>
              <a:rPr lang="en-US" dirty="0" smtClean="0"/>
              <a:t> </a:t>
            </a:r>
            <a:r>
              <a:rPr lang="ar-SA" dirty="0" smtClean="0"/>
              <a:t> </a:t>
            </a:r>
            <a:r>
              <a:rPr lang="ar-SA" dirty="0"/>
              <a:t>پی. ویلموت</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82</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01579" y="1455738"/>
            <a:ext cx="4987891" cy="5037137"/>
          </a:xfrm>
          <a:prstGeom prst="rect">
            <a:avLst/>
          </a:prstGeom>
          <a:noFill/>
          <a:ln>
            <a:noFill/>
          </a:ln>
        </p:spPr>
      </p:pic>
    </p:spTree>
    <p:extLst>
      <p:ext uri="{BB962C8B-B14F-4D97-AF65-F5344CB8AC3E}">
        <p14:creationId xmlns:p14="http://schemas.microsoft.com/office/powerpoint/2010/main" val="534154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مشارکت در هزینه‌های تغییر جهت</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83</a:t>
            </a:fld>
            <a:endParaRPr lang="fa-IR"/>
          </a:p>
        </p:txBody>
      </p:sp>
      <p:pic>
        <p:nvPicPr>
          <p:cNvPr id="6" name="Content Placeholder 5"/>
          <p:cNvPicPr>
            <a:picLocks noGrp="1"/>
          </p:cNvPicPr>
          <p:nvPr>
            <p:ph sz="quarter" idx="13"/>
          </p:nvPr>
        </p:nvPicPr>
        <p:blipFill rotWithShape="1">
          <a:blip r:embed="rId2">
            <a:extLst>
              <a:ext uri="{28A0092B-C50C-407E-A947-70E740481C1C}">
                <a14:useLocalDpi xmlns:a14="http://schemas.microsoft.com/office/drawing/2010/main" val="0"/>
              </a:ext>
            </a:extLst>
          </a:blip>
          <a:srcRect t="-2" b="14159"/>
          <a:stretch/>
        </p:blipFill>
        <p:spPr bwMode="auto">
          <a:xfrm>
            <a:off x="1847976" y="1423988"/>
            <a:ext cx="8318248" cy="50371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98558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خانه پایداری </a:t>
            </a:r>
            <a:r>
              <a:rPr lang="en-US" dirty="0"/>
              <a:t>(</a:t>
            </a:r>
            <a:r>
              <a:rPr lang="en-US" dirty="0" err="1"/>
              <a:t>HoS</a:t>
            </a:r>
            <a:r>
              <a:rPr lang="en-US" dirty="0"/>
              <a:t>)</a:t>
            </a:r>
            <a:endParaRPr lang="fa-IR" dirty="0"/>
          </a:p>
        </p:txBody>
      </p:sp>
      <p:sp>
        <p:nvSpPr>
          <p:cNvPr id="3" name="Content Placeholder 2"/>
          <p:cNvSpPr>
            <a:spLocks noGrp="1"/>
          </p:cNvSpPr>
          <p:nvPr>
            <p:ph sz="quarter" idx="13"/>
          </p:nvPr>
        </p:nvSpPr>
        <p:spPr>
          <a:xfrm>
            <a:off x="7338348" y="1423686"/>
            <a:ext cx="4676173" cy="5037799"/>
          </a:xfrm>
        </p:spPr>
        <p:txBody>
          <a:bodyPr>
            <a:normAutofit lnSpcReduction="10000"/>
          </a:bodyPr>
          <a:lstStyle/>
          <a:p>
            <a:pPr marL="0" indent="0">
              <a:buNone/>
            </a:pPr>
            <a:r>
              <a:rPr lang="fa-IR" dirty="0"/>
              <a:t>1-ماتریس نیازها </a:t>
            </a:r>
            <a:endParaRPr lang="en-US" dirty="0"/>
          </a:p>
          <a:p>
            <a:pPr marL="0" indent="0">
              <a:buNone/>
            </a:pPr>
            <a:r>
              <a:rPr lang="fa-IR" dirty="0"/>
              <a:t>2-ماتریس برنامه ریزی </a:t>
            </a:r>
            <a:endParaRPr lang="en-US" dirty="0"/>
          </a:p>
          <a:p>
            <a:pPr marL="0" indent="0">
              <a:buNone/>
            </a:pPr>
            <a:r>
              <a:rPr lang="fa-IR" dirty="0"/>
              <a:t>3-پاسخ‌ها و ماتریس راه حل</a:t>
            </a:r>
            <a:endParaRPr lang="en-US" dirty="0"/>
          </a:p>
          <a:p>
            <a:pPr marL="0" indent="0">
              <a:buNone/>
            </a:pPr>
            <a:r>
              <a:rPr lang="fa-IR" dirty="0"/>
              <a:t>4-ماتریس ارزش‌ها </a:t>
            </a:r>
            <a:endParaRPr lang="en-US" dirty="0"/>
          </a:p>
          <a:p>
            <a:pPr marL="0" indent="0">
              <a:buNone/>
            </a:pPr>
            <a:r>
              <a:rPr lang="fa-IR" dirty="0"/>
              <a:t>5-ماتریس همبستگی </a:t>
            </a:r>
            <a:endParaRPr lang="en-US" dirty="0"/>
          </a:p>
          <a:p>
            <a:pPr marL="0" indent="0">
              <a:buNone/>
            </a:pPr>
            <a:r>
              <a:rPr lang="fa-IR" dirty="0"/>
              <a:t>6-ماتریس قیدها </a:t>
            </a:r>
            <a:endParaRPr lang="en-US" dirty="0"/>
          </a:p>
          <a:p>
            <a:pPr marL="0" indent="0">
              <a:buNone/>
            </a:pPr>
            <a:r>
              <a:rPr lang="fa-IR" dirty="0"/>
              <a:t>7- ماتریس پیامدها </a:t>
            </a:r>
            <a:endParaRPr lang="en-US" dirty="0"/>
          </a:p>
          <a:p>
            <a:pPr marL="0" indent="0">
              <a:buNone/>
            </a:pPr>
            <a:r>
              <a:rPr lang="fa-IR" dirty="0" smtClean="0"/>
              <a:t> </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84</a:t>
            </a:fld>
            <a:endParaRPr lang="fa-I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44600" y="1551008"/>
            <a:ext cx="7769253" cy="4741328"/>
          </a:xfrm>
          <a:prstGeom prst="rect">
            <a:avLst/>
          </a:prstGeom>
          <a:noFill/>
          <a:ln>
            <a:noFill/>
          </a:ln>
        </p:spPr>
      </p:pic>
    </p:spTree>
    <p:extLst>
      <p:ext uri="{BB962C8B-B14F-4D97-AF65-F5344CB8AC3E}">
        <p14:creationId xmlns:p14="http://schemas.microsoft.com/office/powerpoint/2010/main" val="8809753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ماتریس نیازها </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85</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455738"/>
            <a:ext cx="5937813" cy="5394022"/>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053560" y="1455738"/>
            <a:ext cx="6069906" cy="5394022"/>
          </a:xfrm>
          <a:prstGeom prst="rect">
            <a:avLst/>
          </a:prstGeom>
          <a:noFill/>
          <a:ln>
            <a:noFill/>
          </a:ln>
        </p:spPr>
      </p:pic>
    </p:spTree>
    <p:extLst>
      <p:ext uri="{BB962C8B-B14F-4D97-AF65-F5344CB8AC3E}">
        <p14:creationId xmlns:p14="http://schemas.microsoft.com/office/powerpoint/2010/main" val="39077626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سوالات ماتریس نیازها</a:t>
            </a:r>
            <a:endParaRPr lang="fa-IR" dirty="0"/>
          </a:p>
        </p:txBody>
      </p:sp>
      <p:sp>
        <p:nvSpPr>
          <p:cNvPr id="3" name="Content Placeholder 2"/>
          <p:cNvSpPr>
            <a:spLocks noGrp="1"/>
          </p:cNvSpPr>
          <p:nvPr>
            <p:ph sz="quarter" idx="13"/>
          </p:nvPr>
        </p:nvSpPr>
        <p:spPr/>
        <p:txBody>
          <a:bodyPr/>
          <a:lstStyle/>
          <a:p>
            <a:r>
              <a:rPr lang="fa-IR" dirty="0"/>
              <a:t>-این پایداری چقدر اهمیت دارد </a:t>
            </a:r>
            <a:r>
              <a:rPr lang="en-US" dirty="0"/>
              <a:t>(CTS)</a:t>
            </a:r>
            <a:r>
              <a:rPr lang="fa-IR" dirty="0"/>
              <a:t>؟ </a:t>
            </a:r>
            <a:endParaRPr lang="en-US" dirty="0"/>
          </a:p>
          <a:p>
            <a:r>
              <a:rPr lang="fa-IR" dirty="0"/>
              <a:t>-این نیاز چه زمانی باید برآورده شود؟ </a:t>
            </a:r>
            <a:endParaRPr lang="en-US" dirty="0"/>
          </a:p>
          <a:p>
            <a:r>
              <a:rPr lang="fa-IR" dirty="0"/>
              <a:t>-آیا الزامات مطابقت قانونی وجود دارد؟ </a:t>
            </a:r>
            <a:endParaRPr lang="en-US" dirty="0"/>
          </a:p>
          <a:p>
            <a:r>
              <a:rPr lang="fa-IR" dirty="0"/>
              <a:t>-تاثیر تامین این نیاز بر رقابت پذیری چیست؟ </a:t>
            </a:r>
            <a:endParaRPr lang="en-US" dirty="0"/>
          </a:p>
          <a:p>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86</a:t>
            </a:fld>
            <a:endParaRPr lang="fa-IR"/>
          </a:p>
        </p:txBody>
      </p:sp>
    </p:spTree>
    <p:extLst>
      <p:ext uri="{BB962C8B-B14F-4D97-AF65-F5344CB8AC3E}">
        <p14:creationId xmlns:p14="http://schemas.microsoft.com/office/powerpoint/2010/main" val="12854077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ماتریس برنامه ریزی </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87</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820203"/>
            <a:ext cx="6030410" cy="5029557"/>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123009" y="1820203"/>
            <a:ext cx="6068992" cy="5029557"/>
          </a:xfrm>
          <a:prstGeom prst="rect">
            <a:avLst/>
          </a:prstGeom>
          <a:noFill/>
          <a:ln>
            <a:noFill/>
          </a:ln>
        </p:spPr>
      </p:pic>
    </p:spTree>
    <p:extLst>
      <p:ext uri="{BB962C8B-B14F-4D97-AF65-F5344CB8AC3E}">
        <p14:creationId xmlns:p14="http://schemas.microsoft.com/office/powerpoint/2010/main" val="4226430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ماتریس </a:t>
            </a:r>
            <a:r>
              <a:rPr lang="fa-IR" dirty="0" smtClean="0"/>
              <a:t>راه حل</a:t>
            </a:r>
            <a:r>
              <a:rPr lang="ar-SA" dirty="0" smtClean="0"/>
              <a:t> </a:t>
            </a:r>
            <a:r>
              <a:rPr lang="ar-SA" dirty="0"/>
              <a:t>و پاسخ </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88</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504709"/>
            <a:ext cx="6481823" cy="5345051"/>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481823" y="1504708"/>
            <a:ext cx="5641641" cy="5345051"/>
          </a:xfrm>
          <a:prstGeom prst="rect">
            <a:avLst/>
          </a:prstGeom>
          <a:noFill/>
          <a:ln>
            <a:noFill/>
          </a:ln>
        </p:spPr>
      </p:pic>
    </p:spTree>
    <p:extLst>
      <p:ext uri="{BB962C8B-B14F-4D97-AF65-F5344CB8AC3E}">
        <p14:creationId xmlns:p14="http://schemas.microsoft.com/office/powerpoint/2010/main" val="39726210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ماتریس ارزش ها: مثال‌های </a:t>
            </a:r>
            <a:r>
              <a:rPr lang="ar-SA" dirty="0" smtClean="0"/>
              <a:t>روابط</a:t>
            </a:r>
            <a:r>
              <a:rPr lang="fa-IR" dirty="0" smtClean="0"/>
              <a:t>+مثال نمره دهی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89</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883244"/>
            <a:ext cx="6134582" cy="4966516"/>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227181" y="1883244"/>
            <a:ext cx="5964820" cy="4966516"/>
          </a:xfrm>
          <a:prstGeom prst="rect">
            <a:avLst/>
          </a:prstGeom>
          <a:noFill/>
          <a:ln>
            <a:noFill/>
          </a:ln>
        </p:spPr>
      </p:pic>
    </p:spTree>
    <p:extLst>
      <p:ext uri="{BB962C8B-B14F-4D97-AF65-F5344CB8AC3E}">
        <p14:creationId xmlns:p14="http://schemas.microsoft.com/office/powerpoint/2010/main" val="285201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پایداری </a:t>
            </a:r>
            <a:r>
              <a:rPr lang="fa-IR" dirty="0"/>
              <a:t>-</a:t>
            </a:r>
            <a:r>
              <a:rPr lang="ar-SA" dirty="0" smtClean="0"/>
              <a:t> </a:t>
            </a:r>
            <a:r>
              <a:rPr lang="ar-SA" dirty="0"/>
              <a:t>ترکیبی از قانون، احساسات عمومی و هیجان رسانه‌ای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9</a:t>
            </a:fld>
            <a:endParaRPr lang="fa-I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2258"/>
            <a:ext cx="6134582" cy="404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628" y="2442258"/>
            <a:ext cx="5645315" cy="404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074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ماتریس همبستگی</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90</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43544" y="1455738"/>
            <a:ext cx="8266958" cy="5037137"/>
          </a:xfrm>
          <a:prstGeom prst="rect">
            <a:avLst/>
          </a:prstGeom>
          <a:noFill/>
          <a:ln>
            <a:noFill/>
          </a:ln>
        </p:spPr>
      </p:pic>
    </p:spTree>
    <p:extLst>
      <p:ext uri="{BB962C8B-B14F-4D97-AF65-F5344CB8AC3E}">
        <p14:creationId xmlns:p14="http://schemas.microsoft.com/office/powerpoint/2010/main" val="15873276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ماتر یس محدودیت ها</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91</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69296" y="1854932"/>
            <a:ext cx="7815454" cy="4476190"/>
          </a:xfrm>
          <a:prstGeom prst="rect">
            <a:avLst/>
          </a:prstGeom>
          <a:noFill/>
          <a:ln>
            <a:noFill/>
          </a:ln>
        </p:spPr>
      </p:pic>
    </p:spTree>
    <p:extLst>
      <p:ext uri="{BB962C8B-B14F-4D97-AF65-F5344CB8AC3E}">
        <p14:creationId xmlns:p14="http://schemas.microsoft.com/office/powerpoint/2010/main" val="14861887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ماتریس محدودیت ها</a:t>
            </a: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92</a:t>
            </a:fld>
            <a:endParaRPr lang="fa-IR"/>
          </a:p>
        </p:txBody>
      </p:sp>
      <p:pic>
        <p:nvPicPr>
          <p:cNvPr id="6" name="Content Placeholder 5"/>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35671" y="1460947"/>
            <a:ext cx="6942857" cy="4963218"/>
          </a:xfrm>
          <a:prstGeom prst="rect">
            <a:avLst/>
          </a:prstGeom>
          <a:noFill/>
          <a:ln>
            <a:noFill/>
          </a:ln>
        </p:spPr>
      </p:pic>
    </p:spTree>
    <p:extLst>
      <p:ext uri="{BB962C8B-B14F-4D97-AF65-F5344CB8AC3E}">
        <p14:creationId xmlns:p14="http://schemas.microsoft.com/office/powerpoint/2010/main" val="18681731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پنج انگیزه اصلی برای </a:t>
            </a:r>
            <a:r>
              <a:rPr lang="ar-SA" dirty="0" smtClean="0"/>
              <a:t>تغییر</a:t>
            </a:r>
            <a:endParaRPr lang="fa-IR" dirty="0"/>
          </a:p>
        </p:txBody>
      </p:sp>
      <p:sp>
        <p:nvSpPr>
          <p:cNvPr id="3" name="Content Placeholder 2"/>
          <p:cNvSpPr>
            <a:spLocks noGrp="1"/>
          </p:cNvSpPr>
          <p:nvPr>
            <p:ph sz="quarter" idx="13"/>
          </p:nvPr>
        </p:nvSpPr>
        <p:spPr/>
        <p:txBody>
          <a:bodyPr/>
          <a:lstStyle/>
          <a:p>
            <a:pPr marL="0" indent="0">
              <a:buNone/>
            </a:pPr>
            <a:r>
              <a:rPr lang="fa-IR" dirty="0"/>
              <a:t>1-رهبری متعهد؛ </a:t>
            </a:r>
            <a:endParaRPr lang="en-US" dirty="0"/>
          </a:p>
          <a:p>
            <a:pPr marL="0" indent="0">
              <a:buNone/>
            </a:pPr>
            <a:r>
              <a:rPr lang="fa-IR" dirty="0"/>
              <a:t>2-تمرکز بر مشتری؛(هر دو آنها مشتری و مصرف کننده) </a:t>
            </a:r>
            <a:endParaRPr lang="en-US" dirty="0"/>
          </a:p>
          <a:p>
            <a:pPr marL="0" indent="0">
              <a:buNone/>
            </a:pPr>
            <a:r>
              <a:rPr lang="fa-IR" dirty="0"/>
              <a:t>3-فرایندها و تیم‌های یکپارچه؛ </a:t>
            </a:r>
            <a:endParaRPr lang="en-US" dirty="0"/>
          </a:p>
          <a:p>
            <a:pPr marL="0" indent="0">
              <a:buNone/>
            </a:pPr>
            <a:r>
              <a:rPr lang="fa-IR" dirty="0"/>
              <a:t>4-برنامه کیفیت گرا؛ </a:t>
            </a:r>
            <a:endParaRPr lang="en-US" dirty="0"/>
          </a:p>
          <a:p>
            <a:pPr marL="0" indent="0">
              <a:buNone/>
            </a:pPr>
            <a:r>
              <a:rPr lang="fa-IR" dirty="0"/>
              <a:t>5-تعهد به مردم؛ </a:t>
            </a:r>
            <a:endParaRPr lang="en-US" dirty="0"/>
          </a:p>
          <a:p>
            <a:pPr marL="0" indent="0">
              <a:buNone/>
            </a:pPr>
            <a:endParaRPr lang="fa-IR" dirty="0"/>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93</a:t>
            </a:fld>
            <a:endParaRPr lang="fa-IR"/>
          </a:p>
        </p:txBody>
      </p:sp>
    </p:spTree>
    <p:extLst>
      <p:ext uri="{BB962C8B-B14F-4D97-AF65-F5344CB8AC3E}">
        <p14:creationId xmlns:p14="http://schemas.microsoft.com/office/powerpoint/2010/main" val="37645830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3"/>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مدیریت پایدار در ساخت و ساز-دکتر مهدی روانشادنیا</a:t>
            </a:r>
            <a:endParaRPr lang="fa-IR" dirty="0"/>
          </a:p>
        </p:txBody>
      </p:sp>
      <p:sp>
        <p:nvSpPr>
          <p:cNvPr id="5" name="Slide Number Placeholder 4"/>
          <p:cNvSpPr>
            <a:spLocks noGrp="1"/>
          </p:cNvSpPr>
          <p:nvPr>
            <p:ph type="sldNum" sz="quarter" idx="12"/>
          </p:nvPr>
        </p:nvSpPr>
        <p:spPr/>
        <p:txBody>
          <a:bodyPr/>
          <a:lstStyle/>
          <a:p>
            <a:fld id="{8AE446A7-E0E6-499D-A7DF-008670B9149A}" type="slidenum">
              <a:rPr lang="fa-IR" smtClean="0"/>
              <a:t>94</a:t>
            </a:fld>
            <a:endParaRPr lang="fa-IR"/>
          </a:p>
        </p:txBody>
      </p:sp>
    </p:spTree>
    <p:extLst>
      <p:ext uri="{BB962C8B-B14F-4D97-AF65-F5344CB8AC3E}">
        <p14:creationId xmlns:p14="http://schemas.microsoft.com/office/powerpoint/2010/main" val="77835959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590</TotalTime>
  <Words>4327</Words>
  <Application>Microsoft Office PowerPoint</Application>
  <PresentationFormat>Widescreen</PresentationFormat>
  <Paragraphs>451</Paragraphs>
  <Slides>94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94</vt:i4>
      </vt:variant>
    </vt:vector>
  </HeadingPairs>
  <TitlesOfParts>
    <vt:vector size="102" baseType="lpstr">
      <vt:lpstr>Arial</vt:lpstr>
      <vt:lpstr>B Nazanin</vt:lpstr>
      <vt:lpstr>B Titr</vt:lpstr>
      <vt:lpstr>B Zar</vt:lpstr>
      <vt:lpstr>Calibri</vt:lpstr>
      <vt:lpstr>Times New Roman</vt:lpstr>
      <vt:lpstr>Tw Cen MT</vt:lpstr>
      <vt:lpstr>Droplet</vt:lpstr>
      <vt:lpstr>مدیریت پایدار در ساخت و ساز</vt:lpstr>
      <vt:lpstr>فهرست مطالب</vt:lpstr>
      <vt:lpstr>چند سوال؟</vt:lpstr>
      <vt:lpstr>پایداری چیست؟</vt:lpstr>
      <vt:lpstr>تعریف پایداری</vt:lpstr>
      <vt:lpstr>تعهد به چه کسی؟</vt:lpstr>
      <vt:lpstr>عدم تعادل پایداری</vt:lpstr>
      <vt:lpstr>رفتن به جلو همیشه راه راست رو به جلو نیست!</vt:lpstr>
      <vt:lpstr>پایداری - ترکیبی از قانون، احساسات عمومی و هیجان رسانه‌ای</vt:lpstr>
      <vt:lpstr>اصول خط استوا </vt:lpstr>
      <vt:lpstr>اصول خط استوا -1</vt:lpstr>
      <vt:lpstr>اصول خط استوا -2</vt:lpstr>
      <vt:lpstr>تجزیه و تحلیل پایدرای اجتماعی</vt:lpstr>
      <vt:lpstr>توسعه  سلسله مراتب نیازهای مازلو از سطح فردی به سازمانی</vt:lpstr>
      <vt:lpstr>ماتریس مهارت سبز سنتی</vt:lpstr>
      <vt:lpstr>مدیریت ضایعات:  گزینه ها</vt:lpstr>
      <vt:lpstr> چارچوب توسعه پایدار برای لندن، کمیسیون توسعه پایدار لندن، 2003 </vt:lpstr>
      <vt:lpstr>اهداف اصلی چگونه تدوین شوند؟</vt:lpstr>
      <vt:lpstr>قدرت دادن به هدف اصلی</vt:lpstr>
      <vt:lpstr>پشتیبانی هدف اصلی</vt:lpstr>
      <vt:lpstr>بررسی واقعیت: محرک‌های پایداری</vt:lpstr>
      <vt:lpstr>PowerPoint Presentation</vt:lpstr>
      <vt:lpstr>تعریف ترودی هارفام، پروفسور دانشگاه بانک جنوبی لندن، از پایداری</vt:lpstr>
      <vt:lpstr>پروتکل کیوتو</vt:lpstr>
      <vt:lpstr>پایداری برای شرکت ها</vt:lpstr>
      <vt:lpstr>خط سه گانه جان الکینگتون</vt:lpstr>
      <vt:lpstr>آیا سبز بودن همان پایدار بودن است؟</vt:lpstr>
      <vt:lpstr>سلسله مراتب ضایعات</vt:lpstr>
      <vt:lpstr>ماتریس مهارت سبز سنتی</vt:lpstr>
      <vt:lpstr> چارچوب توسعه پایدار برای لندن، کمیسیون توسعه پایدار لندن، 2003</vt:lpstr>
      <vt:lpstr>6 ویژگی اهداف اصلی</vt:lpstr>
      <vt:lpstr>پروتکل تنظیم هدف SMART</vt:lpstr>
      <vt:lpstr>آبشار مشاهده</vt:lpstr>
      <vt:lpstr>مدیریت پایداری: نقش‌های تیمی بلبین</vt:lpstr>
      <vt:lpstr>ضایعات – ضد پایداری‌ها</vt:lpstr>
      <vt:lpstr>ضایعات چیست؟</vt:lpstr>
      <vt:lpstr>تعریف: ضایعات هر چیز دور ریختنی است ولی هنوز می‌توان از آن استفاده کرد.</vt:lpstr>
      <vt:lpstr>تعریف: ضایعات هر فعالیتی است که ارزش افزوده‌ای به وجود نمی‌آورد.</vt:lpstr>
      <vt:lpstr>چیزی که کارفرما برای آن هزینه می‌کند.</vt:lpstr>
      <vt:lpstr>چند تعریف دیگر...</vt:lpstr>
      <vt:lpstr>از مدیریت فرایند و کیفیت تا انجام پایداری</vt:lpstr>
      <vt:lpstr>ساخت ناب</vt:lpstr>
      <vt:lpstr>رابطه پایداری و ساخت ناب</vt:lpstr>
      <vt:lpstr>انواع استانداردها و سیستم های رتبه بندی پایداری</vt:lpstr>
      <vt:lpstr>مقررات برنامه ریزی مدیریت ضایعات محل کار (SWMP)</vt:lpstr>
      <vt:lpstr>حرکت گردبادی SWMP</vt:lpstr>
      <vt:lpstr>حرکت به جلو برای پایداری در ساخت و ساز</vt:lpstr>
      <vt:lpstr>رویه برنامه ریزی مدیریت ضایعات محل کار</vt:lpstr>
      <vt:lpstr>چند سوال برای شرکت ها</vt:lpstr>
      <vt:lpstr>حرکت به جلو: چرخه PDCA</vt:lpstr>
      <vt:lpstr>عوامل تاثیرگذار بر تفاوت نگرش‌های استراتژیک نسبت به پایداری</vt:lpstr>
      <vt:lpstr>راه رو به جلو: برنامه چهار مرحله ای</vt:lpstr>
      <vt:lpstr>پذیرش یک برنامه مشترک</vt:lpstr>
      <vt:lpstr>تحلیل چیستی و چگونگی</vt:lpstr>
      <vt:lpstr>مدل‌های سنتی و جدید مدیریت پایداری</vt:lpstr>
      <vt:lpstr>نقشه تحلیل فعالیت</vt:lpstr>
      <vt:lpstr>اثر زمان بر ارزش فعالیت پایداری</vt:lpstr>
      <vt:lpstr>چرخه دمینگ و شش سیگما</vt:lpstr>
      <vt:lpstr>ایجاد هیجان: ده قاعده</vt:lpstr>
      <vt:lpstr>تحول شرکت ها، پروژه‌ها و روش کار</vt:lpstr>
      <vt:lpstr>فهرست لاولیس: یک کارت امتیاز برای پایداری اجتماعی</vt:lpstr>
      <vt:lpstr>فهرست لاولیس: ترتیب و توالی فرایند</vt:lpstr>
      <vt:lpstr>فهرست لاولیس: اثرات عدم تعادل</vt:lpstr>
      <vt:lpstr>فهرست لاولیس: گروه‌های سهامداران و همکاری آنها در موفقیت شرکت</vt:lpstr>
      <vt:lpstr>فهرست لاولیس: متعادل سازی عناصر</vt:lpstr>
      <vt:lpstr>BATNEEK ساده شده</vt:lpstr>
      <vt:lpstr>نقشه بهبود فرایند</vt:lpstr>
      <vt:lpstr>گزینه‌های بهبود</vt:lpstr>
      <vt:lpstr>انتخاب مناسب ترین اقدامات</vt:lpstr>
      <vt:lpstr>نیروهای خارجی بر انجام پایداری در محل</vt:lpstr>
      <vt:lpstr>تحلیل SIPOC</vt:lpstr>
      <vt:lpstr>پنج 'S </vt:lpstr>
      <vt:lpstr>فرآیندهای فشار و کشش</vt:lpstr>
      <vt:lpstr>چهارچوب DMAIC</vt:lpstr>
      <vt:lpstr>نکاتی در مورد 5s</vt:lpstr>
      <vt:lpstr>نکاتی در مورد 5s -ادامه</vt:lpstr>
      <vt:lpstr>آیا تغییر آسان است؟</vt:lpstr>
      <vt:lpstr>طرح ارتقا و بهبود 5 سوال کلاسیک</vt:lpstr>
      <vt:lpstr>FMEA</vt:lpstr>
      <vt:lpstr>اهداف SMART </vt:lpstr>
      <vt:lpstr>احترام، شناخت و پاداش: Rs 3 که اجرا را می‌پوشاند</vt:lpstr>
      <vt:lpstr>فرایند تغییر رفتار 5 مرحله ای  پی. ویلموت</vt:lpstr>
      <vt:lpstr>مشارکت در هزینه‌های تغییر جهت</vt:lpstr>
      <vt:lpstr>خانه پایداری (HoS)</vt:lpstr>
      <vt:lpstr>ماتریس نیازها </vt:lpstr>
      <vt:lpstr>سوالات ماتریس نیازها</vt:lpstr>
      <vt:lpstr>ماتریس برنامه ریزی </vt:lpstr>
      <vt:lpstr>ماتریس راه حل و پاسخ </vt:lpstr>
      <vt:lpstr>ماتریس ارزش ها: مثال‌های روابط+مثال نمره دهی</vt:lpstr>
      <vt:lpstr>ماتریس همبستگی</vt:lpstr>
      <vt:lpstr>ماتر یس محدودیت ها</vt:lpstr>
      <vt:lpstr>ماتریس محدودیت ها</vt:lpstr>
      <vt:lpstr>پنج انگیزه اصلی برای تغییر</vt:lpstr>
      <vt:lpstr>PowerPoint Presentation</vt:lpstr>
    </vt:vector>
  </TitlesOfParts>
  <Company>SolarSys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مدیریت پایدار در ساخت و ساز</dc:title>
  <dc:creator>ArmanSara</dc:creator>
  <cp:lastModifiedBy>ArmanSara</cp:lastModifiedBy>
  <cp:revision>81</cp:revision>
  <dcterms:created xsi:type="dcterms:W3CDTF">2015-03-25T07:04:39Z</dcterms:created>
  <dcterms:modified xsi:type="dcterms:W3CDTF">2015-03-25T17:15:13Z</dcterms:modified>
</cp:coreProperties>
</file>