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5B96-2262-4BAC-B0BD-38AE2C5011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7239-1CB8-4C90-BE98-7E76752D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5B96-2262-4BAC-B0BD-38AE2C5011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7239-1CB8-4C90-BE98-7E76752D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solidFill>
                  <a:schemeClr val="accent2"/>
                </a:solidFill>
                <a:cs typeface="B Titr" panose="00000700000000000000" pitchFamily="2" charset="-78"/>
              </a:rPr>
              <a:t>روش های پرداخت</a:t>
            </a:r>
            <a:endParaRPr lang="en-US" altLang="en-US" smtClean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500" smtClean="0">
                <a:cs typeface="B Nazanin" panose="00000400000000000000" pitchFamily="2" charset="-78"/>
              </a:rPr>
              <a:t>ب ) قرارداد هزينه بعلاوه حق الزحمه ثابت </a:t>
            </a:r>
            <a:br>
              <a:rPr lang="fa-IR" altLang="en-US" sz="3500" smtClean="0">
                <a:cs typeface="B Nazanin" panose="00000400000000000000" pitchFamily="2" charset="-78"/>
              </a:rPr>
            </a:br>
            <a:r>
              <a:rPr lang="en-US" altLang="en-US" sz="3500" smtClean="0">
                <a:cs typeface="B Nazanin" panose="00000400000000000000" pitchFamily="2" charset="-78"/>
              </a:rPr>
              <a:t>Cost plus fixed fee</a:t>
            </a:r>
            <a:endParaRPr lang="en-US" altLang="en-US" sz="3500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1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د) قرارداد بر آورد مطلوب ، هزينه هدف </a:t>
            </a:r>
            <a:r>
              <a:rPr lang="en-US" altLang="en-US" smtClean="0">
                <a:cs typeface="B Nazanin" panose="00000400000000000000" pitchFamily="2" charset="-78"/>
              </a:rPr>
              <a:t/>
            </a:r>
            <a:br>
              <a:rPr lang="en-US" altLang="en-US" smtClean="0">
                <a:cs typeface="B Nazanin" panose="00000400000000000000" pitchFamily="2" charset="-78"/>
              </a:rPr>
            </a:br>
            <a:r>
              <a:rPr lang="en-US" altLang="en-US" smtClean="0">
                <a:cs typeface="B Nazanin" panose="00000400000000000000" pitchFamily="2" charset="-78"/>
              </a:rPr>
              <a:t>Target estimate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cs typeface="B Nazanin" panose="00000400000000000000" pitchFamily="2" charset="-78"/>
              </a:rPr>
              <a:t>ه ) قرارداد با حداکثر هزينه تضمين شده</a:t>
            </a:r>
            <a:br>
              <a:rPr lang="fa-IR" altLang="en-US" smtClean="0">
                <a:cs typeface="B Nazanin" panose="00000400000000000000" pitchFamily="2" charset="-78"/>
              </a:rPr>
            </a:br>
            <a:r>
              <a:rPr lang="en-US" altLang="en-US" smtClean="0">
                <a:cs typeface="B Nazanin" panose="00000400000000000000" pitchFamily="2" charset="-78"/>
              </a:rPr>
              <a:t>Guaranteed maximum price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 تقسيم بندي قراردادها بر اساس نحوه پرداخت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500" smtClean="0"/>
              <a:t>مزايا و معايب روش قيمت واحد </a:t>
            </a:r>
            <a:r>
              <a:rPr lang="en-US" altLang="en-US" sz="3500" smtClean="0"/>
              <a:t>( Unit – price)</a:t>
            </a:r>
            <a:endParaRPr lang="en-US" altLang="en-US" sz="35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معايب روش قيمت کلي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2600" smtClean="0"/>
              <a:t>قرارداد هاي قيمت واحد و يا فهرست بهاء ( </a:t>
            </a:r>
            <a:r>
              <a:rPr lang="en-US" altLang="en-US" sz="2600" smtClean="0"/>
              <a:t>Unit – price contracts</a:t>
            </a:r>
            <a:r>
              <a:rPr lang="fa-IR" altLang="en-US" sz="2600" smtClean="0"/>
              <a:t> )</a:t>
            </a:r>
            <a:br>
              <a:rPr lang="fa-IR" altLang="en-US" sz="2600" smtClean="0"/>
            </a:br>
            <a:endParaRPr lang="en-US" altLang="en-US" sz="2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6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3000" smtClean="0">
                <a:cs typeface="B Nazanin" panose="00000400000000000000" pitchFamily="2" charset="-78"/>
              </a:rPr>
              <a:t>قرارداد هاي قيمت واحد و يا فهرست بهاء – ادامه </a:t>
            </a:r>
            <a:endParaRPr lang="en-US" altLang="en-US" sz="3000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4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موارد استفاده از قراردادهاي قيمت واحد و يا فهرست بهاء </a:t>
            </a:r>
            <a:r>
              <a:rPr lang="en-US" altLang="en-US" smtClean="0">
                <a:cs typeface="B Nazanin" panose="00000400000000000000" pitchFamily="2" charset="-78"/>
              </a:rPr>
              <a:t>( Unit Price)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5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500" smtClean="0">
                <a:cs typeface="B Nazanin" panose="00000400000000000000" pitchFamily="2" charset="-78"/>
              </a:rPr>
              <a:t>مزايا و معايب روش قيمت واحد </a:t>
            </a:r>
            <a:r>
              <a:rPr lang="en-US" altLang="en-US" sz="3500" smtClean="0">
                <a:cs typeface="B Nazanin" panose="00000400000000000000" pitchFamily="2" charset="-78"/>
              </a:rPr>
              <a:t>( Unit – price)</a:t>
            </a:r>
            <a:endParaRPr lang="en-US" altLang="en-US" sz="3500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cs typeface="B Titr" panose="00000700000000000000" pitchFamily="2" charset="-78"/>
              </a:rPr>
              <a:t>قرار دادها در پروژه های ساختمانی</a:t>
            </a:r>
            <a:endParaRPr lang="en-US" altLang="en-US" smtClean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قراردادهاي اضافه بر هزينه </a:t>
            </a:r>
            <a:r>
              <a:rPr lang="en-US" altLang="en-US" smtClean="0"/>
              <a:t>Cost plus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43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cs typeface="B Nazanin" panose="00000400000000000000" pitchFamily="2" charset="-78"/>
              </a:rPr>
              <a:t>الف ) قراردادهاي هزينه بعلاوه درصد ثابت </a:t>
            </a:r>
            <a:r>
              <a:rPr lang="en-US" altLang="en-US" smtClean="0">
                <a:cs typeface="B Nazanin" panose="00000400000000000000" pitchFamily="2" charset="-78"/>
              </a:rPr>
              <a:t/>
            </a:r>
            <a:br>
              <a:rPr lang="en-US" altLang="en-US" smtClean="0">
                <a:cs typeface="B Nazanin" panose="00000400000000000000" pitchFamily="2" charset="-78"/>
              </a:rPr>
            </a:br>
            <a:r>
              <a:rPr lang="en-US" altLang="en-US" smtClean="0">
                <a:cs typeface="B Nazanin" panose="00000400000000000000" pitchFamily="2" charset="-78"/>
              </a:rPr>
              <a:t>Cost plus fixed percentage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0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500" smtClean="0"/>
              <a:t>ب ) قرارداد هزينه بعلاوه حق الزحمه ثابت </a:t>
            </a:r>
            <a:br>
              <a:rPr lang="fa-IR" altLang="en-US" sz="3500" smtClean="0"/>
            </a:br>
            <a:r>
              <a:rPr lang="en-US" altLang="en-US" sz="3500" smtClean="0"/>
              <a:t>Cost plus fixed fee</a:t>
            </a:r>
            <a:endParaRPr lang="en-US" altLang="en-US" sz="35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2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د) قرارداد بر آورد مطلوب ، هزينه هدف </a:t>
            </a:r>
            <a:r>
              <a:rPr lang="en-US" altLang="en-US" smtClean="0">
                <a:cs typeface="B Nazanin" panose="00000400000000000000" pitchFamily="2" charset="-78"/>
              </a:rPr>
              <a:t/>
            </a:r>
            <a:br>
              <a:rPr lang="en-US" altLang="en-US" smtClean="0">
                <a:cs typeface="B Nazanin" panose="00000400000000000000" pitchFamily="2" charset="-78"/>
              </a:rPr>
            </a:br>
            <a:r>
              <a:rPr lang="en-US" altLang="en-US" smtClean="0">
                <a:cs typeface="B Nazanin" panose="00000400000000000000" pitchFamily="2" charset="-78"/>
              </a:rPr>
              <a:t>Target estimate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cs typeface="B Nazanin" panose="00000400000000000000" pitchFamily="2" charset="-78"/>
              </a:rPr>
              <a:t>ه ) قرارداد با حداکثر هزينه تضمين شده</a:t>
            </a:r>
            <a:br>
              <a:rPr lang="fa-IR" altLang="en-US" smtClean="0">
                <a:cs typeface="B Nazanin" panose="00000400000000000000" pitchFamily="2" charset="-78"/>
              </a:rPr>
            </a:br>
            <a:r>
              <a:rPr lang="en-US" altLang="en-US" smtClean="0">
                <a:cs typeface="B Nazanin" panose="00000400000000000000" pitchFamily="2" charset="-78"/>
              </a:rPr>
              <a:t>Guaranteed maximum price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78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 تقسيم بندي قراردادها بر اساس نحوه پرداخت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5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2600" smtClean="0"/>
              <a:t>قرارداد هاي قيمت واحد و يا فهرست بهاء ( </a:t>
            </a:r>
            <a:r>
              <a:rPr lang="en-US" altLang="en-US" sz="2600" smtClean="0"/>
              <a:t>Unit – price contracts</a:t>
            </a:r>
            <a:r>
              <a:rPr lang="fa-IR" altLang="en-US" sz="2600" smtClean="0"/>
              <a:t> )</a:t>
            </a:r>
            <a:br>
              <a:rPr lang="fa-IR" altLang="en-US" sz="2600" smtClean="0"/>
            </a:br>
            <a:endParaRPr lang="en-US" altLang="en-US" sz="2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000" smtClean="0">
                <a:cs typeface="B Nazanin" panose="00000400000000000000" pitchFamily="2" charset="-78"/>
              </a:rPr>
              <a:t>قرارداد هاي قيمت واحد و يا فهرست بهاء – ادامه </a:t>
            </a:r>
            <a:endParaRPr lang="en-US" altLang="en-US" sz="3000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موارد استفاده از قراردادهاي قيمت واحد و يا فهرست بهاء </a:t>
            </a:r>
            <a:r>
              <a:rPr lang="en-US" altLang="en-US" smtClean="0">
                <a:cs typeface="B Nazanin" panose="00000400000000000000" pitchFamily="2" charset="-78"/>
              </a:rPr>
              <a:t>( Unit Price)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2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500" smtClean="0"/>
              <a:t>مزايا و معايب روش قيمت واحد </a:t>
            </a:r>
            <a:r>
              <a:rPr lang="en-US" altLang="en-US" sz="3500" smtClean="0"/>
              <a:t>( Unit – price)</a:t>
            </a:r>
            <a:endParaRPr lang="en-US" altLang="en-US" sz="35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قراردادهاي اضافه بر هزينه </a:t>
            </a:r>
            <a:r>
              <a:rPr lang="en-US" altLang="en-US" smtClean="0">
                <a:cs typeface="B Nazanin" panose="00000400000000000000" pitchFamily="2" charset="-78"/>
              </a:rPr>
              <a:t>Cost plus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cs typeface="B Nazanin" panose="00000400000000000000" pitchFamily="2" charset="-78"/>
              </a:rPr>
              <a:t>الف ) قراردادهاي هزينه بعلاوه درصد ثابت </a:t>
            </a:r>
            <a:r>
              <a:rPr lang="en-US" altLang="en-US" smtClean="0">
                <a:cs typeface="B Nazanin" panose="00000400000000000000" pitchFamily="2" charset="-78"/>
              </a:rPr>
              <a:t/>
            </a:r>
            <a:br>
              <a:rPr lang="en-US" altLang="en-US" smtClean="0">
                <a:cs typeface="B Nazanin" panose="00000400000000000000" pitchFamily="2" charset="-78"/>
              </a:rPr>
            </a:br>
            <a:r>
              <a:rPr lang="en-US" altLang="en-US" smtClean="0">
                <a:cs typeface="B Nazanin" panose="00000400000000000000" pitchFamily="2" charset="-78"/>
              </a:rPr>
              <a:t>Cost plus fixed percentage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0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روش های پرداخت</vt:lpstr>
      <vt:lpstr>قرار دادها در پروژه های ساختمانی</vt:lpstr>
      <vt:lpstr> تقسيم بندي قراردادها بر اساس نحوه پرداخت</vt:lpstr>
      <vt:lpstr>قرارداد هاي قيمت واحد و يا فهرست بهاء ( Unit – price contracts ) </vt:lpstr>
      <vt:lpstr>قرارداد هاي قيمت واحد و يا فهرست بهاء – ادامه </vt:lpstr>
      <vt:lpstr>موارد استفاده از قراردادهاي قيمت واحد و يا فهرست بهاء ( Unit Price)</vt:lpstr>
      <vt:lpstr>مزايا و معايب روش قيمت واحد ( Unit – price)</vt:lpstr>
      <vt:lpstr>قراردادهاي اضافه بر هزينه Cost plus</vt:lpstr>
      <vt:lpstr>الف ) قراردادهاي هزينه بعلاوه درصد ثابت  Cost plus fixed percentage</vt:lpstr>
      <vt:lpstr>ب ) قرارداد هزينه بعلاوه حق الزحمه ثابت  Cost plus fixed fee</vt:lpstr>
      <vt:lpstr>د) قرارداد بر آورد مطلوب ، هزينه هدف  Target estimate</vt:lpstr>
      <vt:lpstr>ه ) قرارداد با حداکثر هزينه تضمين شده Guaranteed maximum price</vt:lpstr>
      <vt:lpstr> تقسيم بندي قراردادها بر اساس نحوه پرداخت</vt:lpstr>
      <vt:lpstr>مزايا و معايب روش قيمت واحد ( Unit – price)</vt:lpstr>
      <vt:lpstr>معايب روش قيمت کلي</vt:lpstr>
      <vt:lpstr>قرارداد هاي قيمت واحد و يا فهرست بهاء ( Unit – price contracts ) </vt:lpstr>
      <vt:lpstr>قرارداد هاي قيمت واحد و يا فهرست بهاء – ادامه </vt:lpstr>
      <vt:lpstr>موارد استفاده از قراردادهاي قيمت واحد و يا فهرست بهاء ( Unit Price)</vt:lpstr>
      <vt:lpstr>مزايا و معايب روش قيمت واحد ( Unit – price)</vt:lpstr>
      <vt:lpstr>قراردادهاي اضافه بر هزينه Cost plus</vt:lpstr>
      <vt:lpstr>الف ) قراردادهاي هزينه بعلاوه درصد ثابت  Cost plus fixed percentage</vt:lpstr>
      <vt:lpstr>ب ) قرارداد هزينه بعلاوه حق الزحمه ثابت  Cost plus fixed fee</vt:lpstr>
      <vt:lpstr>د) قرارداد بر آورد مطلوب ، هزينه هدف  Target estimate</vt:lpstr>
      <vt:lpstr>ه ) قرارداد با حداکثر هزينه تضمين شده Guaranteed maximum price</vt:lpstr>
      <vt:lpstr>PowerPoint Presentation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های پرداخت</dc:title>
  <dc:creator>ArmanSara</dc:creator>
  <cp:lastModifiedBy>ArmanSara</cp:lastModifiedBy>
  <cp:revision>1</cp:revision>
  <dcterms:created xsi:type="dcterms:W3CDTF">2020-03-15T11:43:13Z</dcterms:created>
  <dcterms:modified xsi:type="dcterms:W3CDTF">2020-03-15T11:43:13Z</dcterms:modified>
</cp:coreProperties>
</file>