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  <p:sldId id="338" r:id="rId84"/>
    <p:sldId id="339" r:id="rId85"/>
    <p:sldId id="340" r:id="rId8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theme" Target="theme/theme1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tableStyles" Target="tableStyles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presProps" Target="pres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1C51C-72FD-48DB-921C-9560D3BFBB5E}" type="datetimeFigureOut">
              <a:rPr lang="en-US" smtClean="0"/>
              <a:t>4/9/2018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C56C9-1F52-4A1E-822A-3D2115CEC3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14295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B1C51C-72FD-48DB-921C-9560D3BFBB5E}" type="datetimeFigureOut">
              <a:rPr lang="en-US" smtClean="0"/>
              <a:t>4/9/2018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AC56C9-1F52-4A1E-822A-3D2115CEC3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50106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a-IR" smtClean="0"/>
              <a:t>رشد، پیشرفت و توسعه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2069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ar-SA" sz="2800" smtClean="0">
                <a:solidFill>
                  <a:srgbClr val="E3139E"/>
                </a:solidFill>
              </a:rPr>
              <a:t>در نقطه مقابل نيز اص</a:t>
            </a:r>
            <a:r>
              <a:rPr lang="fa-IR" sz="2800" smtClean="0">
                <a:solidFill>
                  <a:srgbClr val="E3139E"/>
                </a:solidFill>
              </a:rPr>
              <a:t>ط</a:t>
            </a:r>
            <a:r>
              <a:rPr lang="ar-SA" sz="2800" smtClean="0">
                <a:solidFill>
                  <a:srgbClr val="E3139E"/>
                </a:solidFill>
              </a:rPr>
              <a:t>لاحات متعددي </a:t>
            </a:r>
            <a:r>
              <a:rPr lang="fa-IR" sz="2800" smtClean="0">
                <a:solidFill>
                  <a:srgbClr val="E3139E"/>
                </a:solidFill>
              </a:rPr>
              <a:t/>
            </a:r>
            <a:br>
              <a:rPr lang="fa-IR" sz="2800" smtClean="0">
                <a:solidFill>
                  <a:srgbClr val="E3139E"/>
                </a:solidFill>
              </a:rPr>
            </a:br>
            <a:r>
              <a:rPr lang="fa-IR" sz="2800" smtClean="0">
                <a:solidFill>
                  <a:srgbClr val="E3139E"/>
                </a:solidFill>
              </a:rPr>
              <a:t>                                              </a:t>
            </a:r>
            <a:r>
              <a:rPr lang="ar-SA" sz="2800" smtClean="0">
                <a:solidFill>
                  <a:srgbClr val="E3139E"/>
                </a:solidFill>
              </a:rPr>
              <a:t>براي كشورهاي پيشرفته وجود دارد</a:t>
            </a:r>
            <a:endParaRPr lang="ar-SA" sz="2800">
              <a:solidFill>
                <a:srgbClr val="E3139E"/>
              </a:solidFill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654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>
                <a:solidFill>
                  <a:srgbClr val="E3139E"/>
                </a:solidFill>
              </a:rPr>
              <a:t>تعاریف اولیه از رشد و توسعه</a:t>
            </a:r>
            <a:endParaRPr lang="ar-SA" smtClean="0">
              <a:solidFill>
                <a:srgbClr val="E3139E"/>
              </a:solidFill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2695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>
                <a:solidFill>
                  <a:srgbClr val="E3139E"/>
                </a:solidFill>
              </a:rPr>
              <a:t>تعاریف اولیه از رشد و توسعه</a:t>
            </a:r>
            <a:endParaRPr lang="ar-SA" smtClean="0">
              <a:solidFill>
                <a:srgbClr val="E3139E"/>
              </a:solidFill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4897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z="2800" smtClean="0">
                <a:solidFill>
                  <a:srgbClr val="E3139E"/>
                </a:solidFill>
              </a:rPr>
              <a:t>تعریف توسعه با توجه به جنبه های اجتماعی</a:t>
            </a:r>
            <a:endParaRPr lang="ar-SA" sz="2800">
              <a:solidFill>
                <a:srgbClr val="E3139E"/>
              </a:solidFill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934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>
                <a:solidFill>
                  <a:srgbClr val="E3139E"/>
                </a:solidFill>
              </a:rPr>
              <a:t>نقش ارزشها در تعریف توسعه</a:t>
            </a:r>
            <a:endParaRPr lang="ar-SA" smtClean="0">
              <a:solidFill>
                <a:srgbClr val="E3139E"/>
              </a:solidFill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680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>
                <a:solidFill>
                  <a:srgbClr val="E3139E"/>
                </a:solidFill>
              </a:rPr>
              <a:t>نقش ارزشها در تعریف توسعه</a:t>
            </a:r>
            <a:endParaRPr lang="ar-SA" smtClean="0">
              <a:solidFill>
                <a:srgbClr val="E3139E"/>
              </a:solidFill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072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>
                <a:solidFill>
                  <a:srgbClr val="E3139E"/>
                </a:solidFill>
              </a:rPr>
              <a:t>تعریف دادلی سیرز از توسعه</a:t>
            </a:r>
            <a:endParaRPr lang="ar-SA" smtClean="0">
              <a:solidFill>
                <a:srgbClr val="E3139E"/>
              </a:solidFill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708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>
                <a:solidFill>
                  <a:srgbClr val="E3139E"/>
                </a:solidFill>
              </a:rPr>
              <a:t>تعریف عقب ماندگی</a:t>
            </a:r>
            <a:endParaRPr lang="ar-SA" smtClean="0">
              <a:solidFill>
                <a:srgbClr val="E3139E"/>
              </a:solidFill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854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>
                <a:solidFill>
                  <a:srgbClr val="E3139E"/>
                </a:solidFill>
              </a:rPr>
              <a:t>دامنه انتخاب در تعریف توسعه</a:t>
            </a:r>
            <a:r>
              <a:rPr lang="en-US" smtClean="0">
                <a:solidFill>
                  <a:srgbClr val="E3139E"/>
                </a:solidFill>
              </a:rPr>
              <a:t/>
            </a:r>
            <a:br>
              <a:rPr lang="en-US" smtClean="0">
                <a:solidFill>
                  <a:srgbClr val="E3139E"/>
                </a:solidFill>
              </a:rPr>
            </a:br>
            <a:endParaRPr lang="ar-SA" smtClean="0">
              <a:solidFill>
                <a:srgbClr val="E3139E"/>
              </a:solidFill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616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>
                <a:solidFill>
                  <a:srgbClr val="E3139E"/>
                </a:solidFill>
              </a:rPr>
              <a:t>تحول در تعریف توسعه</a:t>
            </a:r>
            <a:endParaRPr lang="ar-SA" smtClean="0">
              <a:solidFill>
                <a:srgbClr val="E3139E"/>
              </a:solidFill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732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فهرست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89744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>
                <a:solidFill>
                  <a:srgbClr val="E3139E"/>
                </a:solidFill>
              </a:rPr>
              <a:t>سه ارزش محوري تعريف توسعه به نقل از </a:t>
            </a:r>
            <a:r>
              <a:rPr lang="fa-IR" smtClean="0">
                <a:solidFill>
                  <a:srgbClr val="E3139E"/>
                </a:solidFill>
              </a:rPr>
              <a:t/>
            </a:r>
            <a:br>
              <a:rPr lang="fa-IR" smtClean="0">
                <a:solidFill>
                  <a:srgbClr val="E3139E"/>
                </a:solidFill>
              </a:rPr>
            </a:br>
            <a:r>
              <a:rPr lang="ar-SA" smtClean="0">
                <a:solidFill>
                  <a:srgbClr val="E3139E"/>
                </a:solidFill>
              </a:rPr>
              <a:t>تودارو </a:t>
            </a:r>
            <a:r>
              <a:rPr lang="en-US" smtClean="0">
                <a:solidFill>
                  <a:srgbClr val="E3139E"/>
                </a:solidFill>
              </a:rPr>
              <a:t>(</a:t>
            </a:r>
            <a:r>
              <a:rPr lang="en-GB" smtClean="0">
                <a:solidFill>
                  <a:srgbClr val="E3139E"/>
                </a:solidFill>
              </a:rPr>
              <a:t>Todaro</a:t>
            </a:r>
            <a:r>
              <a:rPr lang="en-US" smtClean="0">
                <a:solidFill>
                  <a:srgbClr val="E3139E"/>
                </a:solidFill>
              </a:rPr>
              <a:t>)</a:t>
            </a:r>
            <a:endParaRPr lang="ar-SA" smtClean="0">
              <a:solidFill>
                <a:srgbClr val="E3139E"/>
              </a:solidFill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7915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>
                <a:solidFill>
                  <a:srgbClr val="E3139E"/>
                </a:solidFill>
              </a:rPr>
              <a:t>اعتماد به نفس: انسان بودن</a:t>
            </a:r>
            <a:r>
              <a:rPr lang="ar-SA" smtClean="0"/>
              <a:t>                                                                      </a:t>
            </a:r>
            <a:r>
              <a:rPr lang="en-US" smtClean="0">
                <a:solidFill>
                  <a:srgbClr val="E3139E"/>
                </a:solidFill>
              </a:rPr>
              <a:t>Self-esteem</a:t>
            </a:r>
            <a:r>
              <a:rPr lang="en-US" i="1" smtClean="0">
                <a:solidFill>
                  <a:srgbClr val="E3139E"/>
                </a:solidFill>
              </a:rPr>
              <a:t>: To be a Person</a:t>
            </a:r>
            <a:r>
              <a:rPr lang="en-US" smtClean="0"/>
              <a:t> </a:t>
            </a:r>
            <a:endParaRPr lang="ar-SA" smtClean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426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z="2800" smtClean="0"/>
              <a:t/>
            </a:r>
            <a:br>
              <a:rPr lang="fa-IR" sz="2800" smtClean="0"/>
            </a:br>
            <a:r>
              <a:rPr lang="fa-IR" sz="2800" smtClean="0"/>
              <a:t/>
            </a:r>
            <a:br>
              <a:rPr lang="fa-IR" sz="2800" smtClean="0"/>
            </a:br>
            <a:r>
              <a:rPr lang="ar-SA" sz="2800" smtClean="0">
                <a:solidFill>
                  <a:srgbClr val="E3139E"/>
                </a:solidFill>
              </a:rPr>
              <a:t>آزادي از قيدبندگي: قادر به انتخاب بودن  </a:t>
            </a:r>
            <a:r>
              <a:rPr lang="en-US" sz="2800" smtClean="0">
                <a:solidFill>
                  <a:srgbClr val="E3139E"/>
                </a:solidFill>
              </a:rPr>
              <a:t/>
            </a:r>
            <a:br>
              <a:rPr lang="en-US" sz="2800" smtClean="0">
                <a:solidFill>
                  <a:srgbClr val="E3139E"/>
                </a:solidFill>
              </a:rPr>
            </a:br>
            <a:r>
              <a:rPr lang="en-US" sz="2800" smtClean="0">
                <a:solidFill>
                  <a:srgbClr val="E3139E"/>
                </a:solidFill>
              </a:rPr>
              <a:t>Freedom from Servitude: To Be Able to Choose</a:t>
            </a:r>
            <a:r>
              <a:rPr lang="en-US" sz="2800" smtClean="0"/>
              <a:t/>
            </a:r>
            <a:br>
              <a:rPr lang="en-US" sz="2800" smtClean="0"/>
            </a:br>
            <a:endParaRPr lang="ar-SA" sz="280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1878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>
                <a:solidFill>
                  <a:srgbClr val="C00000"/>
                </a:solidFill>
              </a:rPr>
              <a:t>تعریف توسعه از دید آمارتیا سن</a:t>
            </a:r>
            <a:r>
              <a:rPr lang="en-US" smtClean="0">
                <a:solidFill>
                  <a:srgbClr val="C00000"/>
                </a:solidFill>
              </a:rPr>
              <a:t/>
            </a:r>
            <a:br>
              <a:rPr lang="en-US" smtClean="0">
                <a:solidFill>
                  <a:srgbClr val="C00000"/>
                </a:solidFill>
              </a:rPr>
            </a:br>
            <a:r>
              <a:rPr lang="en-US" smtClean="0">
                <a:solidFill>
                  <a:srgbClr val="C00000"/>
                </a:solidFill>
              </a:rPr>
              <a:t>Amartya Sen</a:t>
            </a:r>
            <a:endParaRPr lang="en-US" smtClean="0">
              <a:solidFill>
                <a:srgbClr val="C00000"/>
              </a:solidFill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8639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>
                <a:solidFill>
                  <a:srgbClr val="C00000"/>
                </a:solidFill>
              </a:rPr>
              <a:t>تعریف توسعه از دید آمارتیا سن</a:t>
            </a:r>
            <a:r>
              <a:rPr lang="en-US" smtClean="0">
                <a:solidFill>
                  <a:srgbClr val="C00000"/>
                </a:solidFill>
              </a:rPr>
              <a:t/>
            </a:r>
            <a:br>
              <a:rPr lang="en-US" smtClean="0">
                <a:solidFill>
                  <a:srgbClr val="C00000"/>
                </a:solidFill>
              </a:rPr>
            </a:br>
            <a:r>
              <a:rPr lang="en-US" smtClean="0">
                <a:solidFill>
                  <a:srgbClr val="C00000"/>
                </a:solidFill>
              </a:rPr>
              <a:t>Amartya Sen</a:t>
            </a:r>
            <a:endParaRPr lang="en-US" smtClean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833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مفهوم توسعه از دید آمارتیا سن</a:t>
            </a:r>
            <a:br>
              <a:rPr lang="fa-IR" smtClean="0"/>
            </a:br>
            <a:r>
              <a:rPr lang="fa-IR" smtClean="0"/>
              <a:t>(ادامه)</a:t>
            </a:r>
            <a:endParaRPr lang="en-US" smtClean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722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تعریف توسعه-مایکل توادرو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30461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>
                <a:solidFill>
                  <a:srgbClr val="E3139E"/>
                </a:solidFill>
              </a:rPr>
              <a:t>تفاوت رشد و توسعه</a:t>
            </a:r>
            <a:r>
              <a:rPr lang="en-US" smtClean="0"/>
              <a:t/>
            </a:r>
            <a:br>
              <a:rPr lang="en-US" smtClean="0"/>
            </a:br>
            <a:endParaRPr lang="ar-SA" smtClean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48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>
                <a:solidFill>
                  <a:srgbClr val="E3139E"/>
                </a:solidFill>
              </a:rPr>
              <a:t>تئوری (</a:t>
            </a:r>
            <a:r>
              <a:rPr lang="en-US" smtClean="0">
                <a:solidFill>
                  <a:srgbClr val="E3139E"/>
                </a:solidFill>
              </a:rPr>
              <a:t>Trickle –Down</a:t>
            </a:r>
            <a:r>
              <a:rPr lang="ar-SA" smtClean="0">
                <a:solidFill>
                  <a:srgbClr val="E3139E"/>
                </a:solidFill>
              </a:rPr>
              <a:t>)</a:t>
            </a:r>
            <a:endParaRPr lang="ar-SA" smtClean="0">
              <a:solidFill>
                <a:srgbClr val="E3139E"/>
              </a:solidFill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906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288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934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289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5921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31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>
                <a:solidFill>
                  <a:srgbClr val="E3139E"/>
                </a:solidFill>
              </a:rPr>
              <a:t>پیش نیازهای توسعه</a:t>
            </a:r>
            <a:r>
              <a:rPr lang="fa-IR" smtClean="0">
                <a:solidFill>
                  <a:srgbClr val="E3139E"/>
                </a:solidFill>
              </a:rPr>
              <a:t/>
            </a:r>
            <a:br>
              <a:rPr lang="fa-IR" smtClean="0">
                <a:solidFill>
                  <a:srgbClr val="E3139E"/>
                </a:solidFill>
              </a:rPr>
            </a:br>
            <a:r>
              <a:rPr lang="ar-SA" sz="3600" smtClean="0">
                <a:solidFill>
                  <a:srgbClr val="E3139E"/>
                </a:solidFill>
              </a:rPr>
              <a:t>پيش‌نيا</a:t>
            </a:r>
            <a:r>
              <a:rPr lang="fa-IR" sz="3600" smtClean="0">
                <a:solidFill>
                  <a:srgbClr val="E3139E"/>
                </a:solidFill>
              </a:rPr>
              <a:t>ز اول</a:t>
            </a:r>
            <a:endParaRPr lang="ar-SA" smtClean="0">
              <a:solidFill>
                <a:srgbClr val="E3139E"/>
              </a:solidFill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580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>
                <a:solidFill>
                  <a:srgbClr val="E3139E"/>
                </a:solidFill>
              </a:rPr>
              <a:t>پيش‌نياز دوم</a:t>
            </a:r>
            <a:endParaRPr lang="ar-SA" smtClean="0">
              <a:solidFill>
                <a:srgbClr val="E3139E"/>
              </a:solidFill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705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>
                <a:solidFill>
                  <a:srgbClr val="E3139E"/>
                </a:solidFill>
              </a:rPr>
              <a:t>پيش‌نياز سوم</a:t>
            </a:r>
            <a:endParaRPr lang="ar-SA" smtClean="0">
              <a:solidFill>
                <a:srgbClr val="E3139E"/>
              </a:solidFill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874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جایگاه محوری علم و عالم در فرایند توسعه</a:t>
            </a:r>
            <a:endParaRPr lang="ar-SA" smtClean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875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>
                <a:solidFill>
                  <a:srgbClr val="E3139E"/>
                </a:solidFill>
              </a:rPr>
              <a:t>نقش عوامل غیر اقتصادی</a:t>
            </a:r>
            <a:endParaRPr lang="ar-SA" smtClean="0">
              <a:solidFill>
                <a:srgbClr val="E3139E"/>
              </a:solidFill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073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>
                <a:solidFill>
                  <a:srgbClr val="E3139E"/>
                </a:solidFill>
              </a:rPr>
              <a:t>نقش عوامل غیر اقتصادی</a:t>
            </a:r>
            <a:endParaRPr lang="en-US" smtClean="0">
              <a:solidFill>
                <a:srgbClr val="E3139E"/>
              </a:solidFill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187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/>
            </a:r>
            <a:br>
              <a:rPr lang="fa-IR" smtClean="0"/>
            </a:br>
            <a:r>
              <a:rPr lang="fa-IR" smtClean="0">
                <a:solidFill>
                  <a:srgbClr val="E3139E"/>
                </a:solidFill>
              </a:rPr>
              <a:t>تاثیر دیدگاهها بر رشد اقتصادی</a:t>
            </a:r>
            <a:r>
              <a:rPr lang="fa-IR" smtClean="0"/>
              <a:t> </a:t>
            </a:r>
            <a:r>
              <a:rPr lang="en-US" smtClean="0"/>
              <a:t/>
            </a:r>
            <a:br>
              <a:rPr lang="en-US" smtClean="0"/>
            </a:br>
            <a:endParaRPr lang="en-US" smtClean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312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a-IR" altLang="en-US" smtClean="0">
                <a:solidFill>
                  <a:srgbClr val="474B57"/>
                </a:solidFill>
              </a:rPr>
              <a:t>رشد، پیشرفت و توسعه</a:t>
            </a:r>
            <a:endParaRPr lang="fa-IR" altLang="en-US" dirty="0" smtClean="0">
              <a:solidFill>
                <a:srgbClr val="474B57"/>
              </a:solidFill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0815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>
                <a:solidFill>
                  <a:srgbClr val="E3139E"/>
                </a:solidFill>
              </a:rPr>
              <a:t>توسعه مفهومی جامع</a:t>
            </a:r>
            <a:r>
              <a:rPr lang="fa-IR" smtClean="0"/>
              <a:t> </a:t>
            </a:r>
            <a:endParaRPr lang="ar-SA" smtClean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435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>
                <a:solidFill>
                  <a:srgbClr val="E3139E"/>
                </a:solidFill>
              </a:rPr>
              <a:t>آثار توسعه یافتگی</a:t>
            </a:r>
            <a:endParaRPr lang="ar-SA" smtClean="0">
              <a:solidFill>
                <a:srgbClr val="E3139E"/>
              </a:solidFill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720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489315"/>
      </p:ext>
    </p:extLst>
  </p:cSld>
  <p:clrMapOvr>
    <a:masterClrMapping/>
  </p:clrMapOvr>
  <p:transition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fa-IR" sz="2800" smtClean="0">
                <a:solidFill>
                  <a:srgbClr val="C00000"/>
                </a:solidFill>
              </a:rPr>
              <a:t>وسعت فقر</a:t>
            </a:r>
            <a:r>
              <a:rPr lang="en-US" sz="2800" smtClean="0">
                <a:solidFill>
                  <a:srgbClr val="C00000"/>
                </a:solidFill>
              </a:rPr>
              <a:t/>
            </a:r>
            <a:br>
              <a:rPr lang="en-US" sz="2800" smtClean="0">
                <a:solidFill>
                  <a:srgbClr val="C00000"/>
                </a:solidFill>
              </a:rPr>
            </a:br>
            <a:r>
              <a:rPr lang="en-US" sz="2800" smtClean="0">
                <a:solidFill>
                  <a:srgbClr val="C00000"/>
                </a:solidFill>
              </a:rPr>
              <a:t> 						</a:t>
            </a:r>
            <a:endParaRPr lang="en-US" sz="2800" i="1" dirty="0">
              <a:solidFill>
                <a:srgbClr val="C00000"/>
              </a:solidFill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209528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fa-IR" sz="3100" smtClean="0">
                <a:solidFill>
                  <a:srgbClr val="C00000"/>
                </a:solidFill>
              </a:rPr>
              <a:t>وسعت فقر</a:t>
            </a:r>
            <a:r>
              <a:rPr lang="en-US" smtClean="0">
                <a:solidFill>
                  <a:srgbClr val="C00000"/>
                </a:solidFill>
              </a:rPr>
              <a:t/>
            </a:r>
            <a:br>
              <a:rPr lang="en-US" smtClean="0">
                <a:solidFill>
                  <a:srgbClr val="C00000"/>
                </a:solidFill>
              </a:rPr>
            </a:br>
            <a:r>
              <a:rPr lang="en-US" smtClean="0">
                <a:solidFill>
                  <a:srgbClr val="C00000"/>
                </a:solidFill>
              </a:rPr>
              <a:t> </a:t>
            </a:r>
            <a:r>
              <a:rPr lang="en-US" sz="2400" smtClean="0">
                <a:solidFill>
                  <a:srgbClr val="C00000"/>
                </a:solidFill>
              </a:rPr>
              <a:t>						</a:t>
            </a:r>
            <a:r>
              <a:rPr lang="fa-IR" sz="2400" i="1" smtClean="0">
                <a:solidFill>
                  <a:srgbClr val="C00000"/>
                </a:solidFill>
                <a:cs typeface="Arial" charset="0"/>
              </a:rPr>
              <a:t>(ادامه ...)</a:t>
            </a:r>
            <a:endParaRPr lang="en-US" sz="2400" i="1" dirty="0">
              <a:solidFill>
                <a:srgbClr val="C00000"/>
              </a:solidFill>
              <a:cs typeface="Arial" charset="0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801997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fa-IR" sz="3100" smtClean="0">
                <a:solidFill>
                  <a:srgbClr val="C00000"/>
                </a:solidFill>
              </a:rPr>
              <a:t>انواع فقر</a:t>
            </a:r>
            <a:endParaRPr lang="en-US" sz="2400" i="1" dirty="0">
              <a:solidFill>
                <a:srgbClr val="C00000"/>
              </a:solidFill>
              <a:cs typeface="Arial" charset="0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723616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fa-IR" smtClean="0">
                <a:solidFill>
                  <a:srgbClr val="C00000"/>
                </a:solidFill>
              </a:rPr>
              <a:t>کیفیت زندگی</a:t>
            </a:r>
            <a:r>
              <a:rPr lang="en-US" smtClean="0">
                <a:solidFill>
                  <a:srgbClr val="C00000"/>
                </a:solidFill>
              </a:rPr>
              <a:t> </a:t>
            </a:r>
            <a:endParaRPr lang="en-US" sz="2000" i="1" dirty="0">
              <a:solidFill>
                <a:srgbClr val="C00000"/>
              </a:solidFill>
              <a:cs typeface="Arial" charset="0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24429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fa-IR" smtClean="0">
                <a:solidFill>
                  <a:srgbClr val="C00000"/>
                </a:solidFill>
              </a:rPr>
              <a:t>کیفیت زندگی</a:t>
            </a:r>
            <a:r>
              <a:rPr lang="en-US" smtClean="0">
                <a:solidFill>
                  <a:srgbClr val="C00000"/>
                </a:solidFill>
              </a:rPr>
              <a:t> </a:t>
            </a:r>
            <a:endParaRPr lang="en-US" sz="2000" i="1" dirty="0">
              <a:solidFill>
                <a:srgbClr val="C00000"/>
              </a:solidFill>
              <a:cs typeface="Arial" charset="0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665370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352332"/>
      </p:ext>
    </p:extLst>
  </p:cSld>
  <p:clrMapOvr>
    <a:masterClrMapping/>
  </p:clrMapOvr>
  <p:transition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ar-SA" altLang="fa-IR" b="1" smtClean="0">
                <a:cs typeface="B Lotus" panose="00000400000000000000" pitchFamily="2" charset="-78"/>
              </a:rPr>
              <a:t>چهار محور عمده توسعه اجتماعي</a:t>
            </a:r>
            <a:endParaRPr lang="en-US" altLang="fa-IR" b="1" dirty="0">
              <a:cs typeface="B Lotus" panose="00000400000000000000" pitchFamily="2" charset="-78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4755405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نگای عمیق تر به سه کلید واژه حوزه توسعه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908409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altLang="en-US" smtClean="0"/>
              <a:t>توسعه و زیرساخت</a:t>
            </a:r>
            <a:endParaRPr lang="fa-IR" altLang="en-US" sz="4000" dirty="0" smtClean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814038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fa-IR" smtClean="0"/>
              <a:t>شاخص های توسعه ای </a:t>
            </a:r>
            <a:br>
              <a:rPr lang="fa-IR" smtClean="0"/>
            </a:br>
            <a:r>
              <a:rPr lang="fa-IR" smtClean="0"/>
              <a:t>ایران و جهان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54163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شاخص های توسعه چه هستند؟</a:t>
            </a:r>
            <a:br>
              <a:rPr lang="fa-IR" smtClean="0"/>
            </a:br>
            <a:r>
              <a:rPr lang="fa-IR" smtClean="0"/>
              <a:t>وضع ما در توسعه چگونه است؟</a:t>
            </a:r>
            <a:br>
              <a:rPr lang="fa-IR" smtClean="0"/>
            </a:br>
            <a:r>
              <a:rPr lang="fa-IR" smtClean="0"/>
              <a:t>چرا وضع ما چنین است؟</a:t>
            </a:r>
            <a:br>
              <a:rPr lang="fa-IR" smtClean="0"/>
            </a:br>
            <a:r>
              <a:rPr lang="fa-IR" smtClean="0"/>
              <a:t>چه باید کرد؟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877033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شاخص های توسعه اقتصادی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217624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ویژگیهای کشورهای توسعه نیافته-علی قنبری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25591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ویژگیهای کشورهای توسعه یافته-علی قنبری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18469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altLang="en-US" sz="3200" smtClean="0"/>
              <a:t>تغییرات در شاخص های کلیدی از سال 1970 تا 2000 </a:t>
            </a:r>
            <a:endParaRPr lang="en-US" altLang="en-US" sz="32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93229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وضعیت ایران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79910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رتبه ایران در 30 شاخص جهانی توسعه در سال 2013 تا 2015</a:t>
            </a:r>
            <a:br>
              <a:rPr lang="fa-IR" smtClean="0"/>
            </a:br>
            <a:r>
              <a:rPr lang="fa-IR" sz="1300" smtClean="0"/>
              <a:t> (نقل از نشریه توازن تیر 1395 وزارت کشور)</a:t>
            </a:r>
            <a:endParaRPr lang="en-US" sz="13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077106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شاخص های توسعه انسانی ایران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4532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a-IR" altLang="en-US" smtClean="0"/>
              <a:t>توسعه چیست؟ شاخص های ارزیابی آن چیست؟</a:t>
            </a:r>
            <a:endParaRPr lang="fa-IR" altLang="en-US" smtClean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27794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وضعیت رشد اقتصادی ایران در مقایسه با خاورمیانه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27790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62848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گزارش مرکز تحقیقات استراتژیک مجمع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543942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تغییرات نرخ تورم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695694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مقایسه روند تورم ایران و جهان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87326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وضعیت محیط کسب و کار ایران و کشورهای منطقه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12734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95109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 altLang="en-US" smtClean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75469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 altLang="en-US" smtClean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79342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 altLang="en-US" smtClean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925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a-IR" altLang="en-US" smtClean="0"/>
              <a:t>رشد فراگیر</a:t>
            </a:r>
            <a:endParaRPr lang="fa-IR" altLang="en-US" smtClean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8717976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altLang="en-US" smtClean="0"/>
              <a:t>سهم بخش های اقتصادی در کل اقتصاد ایران</a:t>
            </a:r>
            <a:endParaRPr lang="fa-IR" altLang="en-US" smtClean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934469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 altLang="en-US" smtClean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447805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 altLang="en-US" smtClean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220629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altLang="en-US" smtClean="0"/>
              <a:t>روند افزایش درآمد سرانه کره جنوبی</a:t>
            </a:r>
            <a:endParaRPr lang="fa-IR" altLang="en-US" smtClean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7565421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altLang="en-US" smtClean="0"/>
              <a:t>شاخص های توسعه ایران</a:t>
            </a:r>
            <a:endParaRPr lang="fa-IR" altLang="en-US" smtClean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2607096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 altLang="en-US" smtClean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242227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 altLang="en-US" smtClean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461010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 altLang="en-US" smtClean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724606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 altLang="en-US" smtClean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1015454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ar-SA" altLang="en-US" smtClean="0"/>
              <a:t>همبستگی سرانۀ درآمد ناخالص ملی واقعی و تأخیر زمانی در تراکم جاده‌های آسفالت شده</a:t>
            </a:r>
            <a:endParaRPr lang="fa-IR" altLang="en-US" smtClean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1433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a-IR" altLang="en-US" smtClean="0">
                <a:solidFill>
                  <a:srgbClr val="E3139E"/>
                </a:solidFill>
              </a:rPr>
              <a:t>واژه شناسی توسعه و توسعه نیافتگی</a:t>
            </a:r>
            <a:endParaRPr lang="ar-SA" altLang="en-US" smtClean="0">
              <a:solidFill>
                <a:srgbClr val="E3139E"/>
              </a:solidFill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055064"/>
      </p:ext>
    </p:extLst>
  </p:cSld>
  <p:clrMapOvr>
    <a:masterClrMapping/>
  </p:clrMapOvr>
  <p:transition spd="slow" advClick="0"/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fa-IR" altLang="fa-IR" smtClean="0">
                <a:solidFill>
                  <a:schemeClr val="tx2">
                    <a:lumMod val="75000"/>
                    <a:lumOff val="25000"/>
                  </a:schemeClr>
                </a:solidFill>
                <a:cs typeface="B Titr" panose="00000700000000000000" pitchFamily="2" charset="-78"/>
              </a:rPr>
              <a:t>طول خطوط ریلی به جمعیت (کیلومتر به میلیون نفر)</a:t>
            </a:r>
            <a:endParaRPr lang="en-US" altLang="fa-IR" smtClean="0">
              <a:solidFill>
                <a:schemeClr val="tx2">
                  <a:lumMod val="75000"/>
                  <a:lumOff val="25000"/>
                </a:schemeClr>
              </a:solidFill>
              <a:cs typeface="B Titr" panose="00000700000000000000" pitchFamily="2" charset="-78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290005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دیدگاهها در مورد مهم ترین مانع توسعه ایران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384327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937469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ar-SA" altLang="fa-IR" b="1" smtClean="0">
                <a:cs typeface="B Lotus" panose="00000400000000000000" pitchFamily="2" charset="-78"/>
              </a:rPr>
              <a:t>راه‌حل‏هاي مشترك</a:t>
            </a:r>
            <a:endParaRPr lang="en-US" altLang="fa-IR" b="1" dirty="0" smtClean="0">
              <a:cs typeface="B Lotus" panose="00000400000000000000" pitchFamily="2" charset="-78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610654"/>
      </p:ext>
    </p:extLst>
  </p:cSld>
  <p:clrMapOvr>
    <a:masterClrMapping/>
  </p:clrMapOvr>
  <p:transition/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تکالیف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572369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تکالیف بخش مفاهیم و مبانی رشد و توسعه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2785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Terminology- Some other Phrases</a:t>
            </a:r>
            <a:endParaRPr lang="en-US" dirty="0" smtClean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412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342</Words>
  <Application>Microsoft Office PowerPoint</Application>
  <PresentationFormat>Widescreen</PresentationFormat>
  <Paragraphs>66</Paragraphs>
  <Slides>85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85</vt:i4>
      </vt:variant>
    </vt:vector>
  </HeadingPairs>
  <TitlesOfParts>
    <vt:vector size="92" baseType="lpstr">
      <vt:lpstr>Arial</vt:lpstr>
      <vt:lpstr>B Lotus</vt:lpstr>
      <vt:lpstr>B Titr</vt:lpstr>
      <vt:lpstr>Calibri</vt:lpstr>
      <vt:lpstr>Calibri Light</vt:lpstr>
      <vt:lpstr>Times New Roman</vt:lpstr>
      <vt:lpstr>Office Theme</vt:lpstr>
      <vt:lpstr>رشد، پیشرفت و توسعه</vt:lpstr>
      <vt:lpstr>فهرست</vt:lpstr>
      <vt:lpstr>PowerPoint Presentation</vt:lpstr>
      <vt:lpstr>رشد، پیشرفت و توسعه</vt:lpstr>
      <vt:lpstr>نگای عمیق تر به سه کلید واژه حوزه توسعه</vt:lpstr>
      <vt:lpstr>توسعه چیست؟ شاخص های ارزیابی آن چیست؟</vt:lpstr>
      <vt:lpstr>رشد فراگیر</vt:lpstr>
      <vt:lpstr>واژه شناسی توسعه و توسعه نیافتگی</vt:lpstr>
      <vt:lpstr>Terminology- Some other Phrases</vt:lpstr>
      <vt:lpstr>در نقطه مقابل نيز اصطلاحات متعددي                                                براي كشورهاي پيشرفته وجود دارد</vt:lpstr>
      <vt:lpstr>تعاریف اولیه از رشد و توسعه</vt:lpstr>
      <vt:lpstr>تعاریف اولیه از رشد و توسعه</vt:lpstr>
      <vt:lpstr>تعریف توسعه با توجه به جنبه های اجتماعی</vt:lpstr>
      <vt:lpstr>نقش ارزشها در تعریف توسعه</vt:lpstr>
      <vt:lpstr>نقش ارزشها در تعریف توسعه</vt:lpstr>
      <vt:lpstr>تعریف دادلی سیرز از توسعه</vt:lpstr>
      <vt:lpstr>تعریف عقب ماندگی</vt:lpstr>
      <vt:lpstr>دامنه انتخاب در تعریف توسعه </vt:lpstr>
      <vt:lpstr>تحول در تعریف توسعه</vt:lpstr>
      <vt:lpstr>سه ارزش محوري تعريف توسعه به نقل از  تودارو (Todaro)</vt:lpstr>
      <vt:lpstr>اعتماد به نفس: انسان بودن                                                                      Self-esteem: To be a Person </vt:lpstr>
      <vt:lpstr>  آزادي از قيدبندگي: قادر به انتخاب بودن   Freedom from Servitude: To Be Able to Choose </vt:lpstr>
      <vt:lpstr>تعریف توسعه از دید آمارتیا سن Amartya Sen</vt:lpstr>
      <vt:lpstr>تعریف توسعه از دید آمارتیا سن Amartya Sen</vt:lpstr>
      <vt:lpstr>مفهوم توسعه از دید آمارتیا سن (ادامه)</vt:lpstr>
      <vt:lpstr>تعریف توسعه-مایکل توادرو</vt:lpstr>
      <vt:lpstr>تفاوت رشد و توسعه </vt:lpstr>
      <vt:lpstr>تئوری (Trickle –Down)</vt:lpstr>
      <vt:lpstr>PowerPoint Presentation</vt:lpstr>
      <vt:lpstr>PowerPoint Presentation</vt:lpstr>
      <vt:lpstr>PowerPoint Presentation</vt:lpstr>
      <vt:lpstr>PowerPoint Presentation</vt:lpstr>
      <vt:lpstr>پیش نیازهای توسعه پيش‌نياز اول</vt:lpstr>
      <vt:lpstr>پيش‌نياز دوم</vt:lpstr>
      <vt:lpstr>پيش‌نياز سوم</vt:lpstr>
      <vt:lpstr>جایگاه محوری علم و عالم در فرایند توسعه</vt:lpstr>
      <vt:lpstr>نقش عوامل غیر اقتصادی</vt:lpstr>
      <vt:lpstr>نقش عوامل غیر اقتصادی</vt:lpstr>
      <vt:lpstr> تاثیر دیدگاهها بر رشد اقتصادی  </vt:lpstr>
      <vt:lpstr>توسعه مفهومی جامع </vt:lpstr>
      <vt:lpstr>آثار توسعه یافتگی</vt:lpstr>
      <vt:lpstr>PowerPoint Presentation</vt:lpstr>
      <vt:lpstr>وسعت فقر        </vt:lpstr>
      <vt:lpstr>وسعت فقر        (ادامه ...)</vt:lpstr>
      <vt:lpstr>انواع فقر</vt:lpstr>
      <vt:lpstr>کیفیت زندگی </vt:lpstr>
      <vt:lpstr>کیفیت زندگی </vt:lpstr>
      <vt:lpstr>PowerPoint Presentation</vt:lpstr>
      <vt:lpstr>چهار محور عمده توسعه اجتماعي</vt:lpstr>
      <vt:lpstr>توسعه و زیرساخت</vt:lpstr>
      <vt:lpstr>شاخص های توسعه ای  ایران و جهان</vt:lpstr>
      <vt:lpstr>شاخص های توسعه چه هستند؟ وضع ما در توسعه چگونه است؟ چرا وضع ما چنین است؟ چه باید کرد؟</vt:lpstr>
      <vt:lpstr>شاخص های توسعه اقتصادی</vt:lpstr>
      <vt:lpstr>ویژگیهای کشورهای توسعه نیافته-علی قنبری</vt:lpstr>
      <vt:lpstr>ویژگیهای کشورهای توسعه یافته-علی قنبری</vt:lpstr>
      <vt:lpstr>تغییرات در شاخص های کلیدی از سال 1970 تا 2000 </vt:lpstr>
      <vt:lpstr>وضعیت ایران</vt:lpstr>
      <vt:lpstr>رتبه ایران در 30 شاخص جهانی توسعه در سال 2013 تا 2015  (نقل از نشریه توازن تیر 1395 وزارت کشور)</vt:lpstr>
      <vt:lpstr>شاخص های توسعه انسانی ایران</vt:lpstr>
      <vt:lpstr>وضعیت رشد اقتصادی ایران در مقایسه با خاورمیانه</vt:lpstr>
      <vt:lpstr>PowerPoint Presentation</vt:lpstr>
      <vt:lpstr>گزارش مرکز تحقیقات استراتژیک مجمع</vt:lpstr>
      <vt:lpstr>تغییرات نرخ تورم</vt:lpstr>
      <vt:lpstr>مقایسه روند تورم ایران و جهان</vt:lpstr>
      <vt:lpstr>وضعیت محیط کسب و کار ایران و کشورهای منطقه</vt:lpstr>
      <vt:lpstr>PowerPoint Presentation</vt:lpstr>
      <vt:lpstr>PowerPoint Presentation</vt:lpstr>
      <vt:lpstr>PowerPoint Presentation</vt:lpstr>
      <vt:lpstr>PowerPoint Presentation</vt:lpstr>
      <vt:lpstr>سهم بخش های اقتصادی در کل اقتصاد ایران</vt:lpstr>
      <vt:lpstr>PowerPoint Presentation</vt:lpstr>
      <vt:lpstr>PowerPoint Presentation</vt:lpstr>
      <vt:lpstr>روند افزایش درآمد سرانه کره جنوبی</vt:lpstr>
      <vt:lpstr>شاخص های توسعه ایران</vt:lpstr>
      <vt:lpstr>PowerPoint Presentation</vt:lpstr>
      <vt:lpstr>PowerPoint Presentation</vt:lpstr>
      <vt:lpstr>PowerPoint Presentation</vt:lpstr>
      <vt:lpstr>PowerPoint Presentation</vt:lpstr>
      <vt:lpstr>همبستگی سرانۀ درآمد ناخالص ملی واقعی و تأخیر زمانی در تراکم جاده‌های آسفالت شده</vt:lpstr>
      <vt:lpstr>طول خطوط ریلی به جمعیت (کیلومتر به میلیون نفر)</vt:lpstr>
      <vt:lpstr>دیدگاهها در مورد مهم ترین مانع توسعه ایران</vt:lpstr>
      <vt:lpstr>PowerPoint Presentation</vt:lpstr>
      <vt:lpstr>راه‌حل‏هاي مشترك</vt:lpstr>
      <vt:lpstr>تکالیف</vt:lpstr>
      <vt:lpstr>تکالیف بخش مفاهیم و مبانی رشد و توسعه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رشد، پیشرفت و توسعه</dc:title>
  <dc:creator>asus</dc:creator>
  <cp:lastModifiedBy>asus</cp:lastModifiedBy>
  <cp:revision>1</cp:revision>
  <dcterms:created xsi:type="dcterms:W3CDTF">2018-04-09T06:40:59Z</dcterms:created>
  <dcterms:modified xsi:type="dcterms:W3CDTF">2018-04-09T06:41:00Z</dcterms:modified>
</cp:coreProperties>
</file>