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0653-827D-4CD1-83D2-14B0F924AE4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C872-60BD-4DC6-B786-68D3CB4E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0653-827D-4CD1-83D2-14B0F924AE4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C872-60BD-4DC6-B786-68D3CB4E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solidFill>
                  <a:schemeClr val="accent2"/>
                </a:solidFill>
                <a:cs typeface="B Titr" panose="00000700000000000000" pitchFamily="2" charset="-78"/>
              </a:rPr>
              <a:t>ساختارهای اجرای پروژه</a:t>
            </a:r>
            <a:endParaRPr lang="en-US" altLang="en-US" smtClean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8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Elm" panose="00000400000000000000" pitchFamily="2" charset="-78"/>
              </a:rPr>
              <a:t>عوامل اجراي پروژه</a:t>
            </a:r>
            <a:endParaRPr lang="en-US" altLang="en-US" smtClean="0">
              <a:cs typeface="B Elm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8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smtClean="0"/>
              <a:t>ذی­نفعان پروژه (</a:t>
            </a:r>
            <a:r>
              <a:rPr lang="en-US" altLang="en-US" smtClean="0"/>
              <a:t>Project Stakeholders</a:t>
            </a:r>
            <a:r>
              <a:rPr lang="ar-SA" altLang="en-US" smtClean="0"/>
              <a:t>)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7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مدیریت ذینفعان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3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نمونه ذینفعان در یک طرح سد سازی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3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 smtClean="0">
                <a:cs typeface="B Titr" panose="00000700000000000000" pitchFamily="2" charset="-78"/>
              </a:rPr>
              <a:t>سیستم های اجرایی پروژه</a:t>
            </a:r>
            <a:endParaRPr lang="fa-IR" sz="54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9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ساختارهای قراردادی پروژه ها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8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تعریف </a:t>
            </a:r>
            <a:r>
              <a:rPr lang="ar-SA" altLang="en-US" sz="4400" smtClean="0"/>
              <a:t>سیستم اجرایی پروژه­ها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altLang="ko-KR" smtClean="0">
                <a:cs typeface="Nazanin" pitchFamily="2" charset="0"/>
              </a:rPr>
              <a:t>سيستم هاي اجراي پروژه</a:t>
            </a:r>
            <a:r>
              <a:rPr lang="ar-SA" altLang="ko-KR" smtClean="0">
                <a:ea typeface="Gulim" panose="020B0600000101010101" pitchFamily="34" charset="-127"/>
                <a:cs typeface="Nazanin" pitchFamily="2" charset="0"/>
              </a:rPr>
              <a:t> </a:t>
            </a:r>
            <a:endParaRPr lang="en-US" altLang="en-US" smtClean="0">
              <a:cs typeface="Nazani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976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solidFill>
                  <a:srgbClr val="FDFF9D"/>
                </a:solidFill>
                <a:cs typeface="Nazanin" pitchFamily="2" charset="0"/>
              </a:rPr>
              <a:t>حالات آرايش عناصر پروژه</a:t>
            </a:r>
            <a:endParaRPr lang="en-US" altLang="en-US" smtClean="0">
              <a:solidFill>
                <a:srgbClr val="FDFF9D"/>
              </a:solidFill>
              <a:cs typeface="Nazani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790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فهرست مطالب ساختارهای اجرایی پروژه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mtClean="0">
                <a:cs typeface="B Titr" panose="00000700000000000000" pitchFamily="2" charset="-78"/>
              </a:rPr>
              <a:t>سیستم های متعارف </a:t>
            </a:r>
            <a:br>
              <a:rPr lang="fa-IR" smtClean="0">
                <a:cs typeface="B Titr" panose="00000700000000000000" pitchFamily="2" charset="-78"/>
              </a:rPr>
            </a:br>
            <a:r>
              <a:rPr lang="fa-IR" smtClean="0">
                <a:cs typeface="B Titr" panose="00000700000000000000" pitchFamily="2" charset="-78"/>
              </a:rPr>
              <a:t>(سه عاملی)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6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روابط در سیستم سه عاملی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9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وظایف کارفرما – در قراردادهای سنتی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2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smtClean="0"/>
              <a:t>اختیارات کارفرما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وظایف مشاور –قراردادهای سنتی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4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وظایف پیمانکار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2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وظایف پیمانکار-ادامه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7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ساختار سازمانی متداول کارگاه پیمانکار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مزایای روش سه عاملی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2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معایب روش سه عاملی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mtClean="0">
                <a:cs typeface="B Titr" panose="00000700000000000000" pitchFamily="2" charset="-78"/>
              </a:rPr>
              <a:t>مراحل اجرای پروژه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1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معایب روش سه عاملی-ادامه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7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مقایسه دو روش اجرا</a:t>
            </a:r>
            <a:br>
              <a:rPr lang="fa-IR" altLang="en-US" smtClean="0"/>
            </a:br>
            <a:r>
              <a:rPr lang="en-US" altLang="en-US" smtClean="0"/>
              <a:t>IBBs et all, 2003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0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43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74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66458"/>
      </p:ext>
    </p:extLst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5497"/>
      </p:ext>
    </p:extLst>
  </p:cSld>
  <p:clrMapOvr>
    <a:masterClrMapping/>
  </p:clrMapOvr>
  <p:transition spd="med">
    <p:strip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36073"/>
      </p:ext>
    </p:extLst>
  </p:cSld>
  <p:clrMapOvr>
    <a:masterClrMapping/>
  </p:clrMapOvr>
  <p:transition spd="med"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1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7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مراحل اجرایی شدن طرح های عمرانی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8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27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0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61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8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30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5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3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4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26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8419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69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6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3600" smtClean="0">
                <a:solidFill>
                  <a:schemeClr val="hlink"/>
                </a:solidFill>
                <a:cs typeface="Nazanin" pitchFamily="2" charset="-78"/>
              </a:rPr>
              <a:t>طرح کلي ، مکانيابي وتعريف ابرپروژه</a:t>
            </a:r>
            <a:endParaRPr lang="en-US" sz="3600" dirty="0" smtClean="0">
              <a:solidFill>
                <a:schemeClr val="hlink"/>
              </a:solidFill>
              <a:cs typeface="Nazanin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908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sz="3600" smtClean="0">
                <a:solidFill>
                  <a:schemeClr val="hlink"/>
                </a:solidFill>
                <a:cs typeface="B Nazanin" panose="00000400000000000000" pitchFamily="2" charset="-78"/>
              </a:rPr>
              <a:t>روش</a:t>
            </a:r>
            <a:r>
              <a:rPr lang="fa-IR" altLang="en-US" sz="3600" smtClean="0">
                <a:solidFill>
                  <a:schemeClr val="hlink"/>
                </a:solidFill>
                <a:cs typeface="B Nazanin" panose="00000400000000000000" pitchFamily="2" charset="-78"/>
              </a:rPr>
              <a:t>ها</a:t>
            </a:r>
            <a:r>
              <a:rPr lang="ar-SA" altLang="en-US" sz="3600" smtClean="0">
                <a:solidFill>
                  <a:schemeClr val="hlink"/>
                </a:solidFill>
                <a:cs typeface="B Nazanin" panose="00000400000000000000" pitchFamily="2" charset="-78"/>
              </a:rPr>
              <a:t>ي مديريت</a:t>
            </a:r>
            <a:r>
              <a:rPr lang="fa-IR" altLang="en-US" sz="3600" smtClean="0">
                <a:solidFill>
                  <a:schemeClr val="hlink"/>
                </a:solidFill>
                <a:cs typeface="B Nazanin" panose="00000400000000000000" pitchFamily="2" charset="-78"/>
              </a:rPr>
              <a:t> پروژه ها</a:t>
            </a:r>
            <a:r>
              <a:rPr lang="ar-SA" altLang="en-US" sz="3600" smtClean="0">
                <a:solidFill>
                  <a:schemeClr val="hlink"/>
                </a:solidFill>
                <a:cs typeface="B Nazanin" panose="00000400000000000000" pitchFamily="2" charset="-78"/>
              </a:rPr>
              <a:t>ي</a:t>
            </a:r>
            <a:r>
              <a:rPr lang="fa-IR" altLang="en-US" sz="3600" smtClean="0">
                <a:solidFill>
                  <a:schemeClr val="hlink"/>
                </a:solidFill>
                <a:cs typeface="B Nazanin" panose="00000400000000000000" pitchFamily="2" charset="-78"/>
              </a:rPr>
              <a:t> بزرگ</a:t>
            </a:r>
            <a:endParaRPr lang="en-US" altLang="en-US" sz="3600" smtClean="0">
              <a:solidFill>
                <a:schemeClr val="hlink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197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نمودار پیشرفت پروژه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1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mtClean="0">
                <a:cs typeface="B Titr" panose="00000700000000000000" pitchFamily="2" charset="-78"/>
              </a:rPr>
              <a:t>عوامل اجرای پروژه ها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2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On-screen Show (4:3)</PresentationFormat>
  <Paragraphs>29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Gulim</vt:lpstr>
      <vt:lpstr>Malgun Gothic</vt:lpstr>
      <vt:lpstr>Arial</vt:lpstr>
      <vt:lpstr>B Elm</vt:lpstr>
      <vt:lpstr>B Nazanin</vt:lpstr>
      <vt:lpstr>B Titr</vt:lpstr>
      <vt:lpstr>Calibri</vt:lpstr>
      <vt:lpstr>Calibri Light</vt:lpstr>
      <vt:lpstr>Nazanin</vt:lpstr>
      <vt:lpstr>Times New Roman</vt:lpstr>
      <vt:lpstr>Office Theme</vt:lpstr>
      <vt:lpstr>ساختارهای اجرای پروژه</vt:lpstr>
      <vt:lpstr>فهرست مطالب ساختارهای اجرایی پروژه</vt:lpstr>
      <vt:lpstr>مراحل اجرای پروژه</vt:lpstr>
      <vt:lpstr>مراحل اجرایی شدن طرح های عمرانی</vt:lpstr>
      <vt:lpstr>PowerPoint Presentation</vt:lpstr>
      <vt:lpstr>طرح کلي ، مکانيابي وتعريف ابرپروژه</vt:lpstr>
      <vt:lpstr>روشهاي مديريت پروژه هاي بزرگ</vt:lpstr>
      <vt:lpstr>نمودار پیشرفت پروژه</vt:lpstr>
      <vt:lpstr>عوامل اجرای پروژه ها</vt:lpstr>
      <vt:lpstr>عوامل اجراي پروژه</vt:lpstr>
      <vt:lpstr>ذی­نفعان پروژه (Project Stakeholders)</vt:lpstr>
      <vt:lpstr>مدیریت ذینفعان</vt:lpstr>
      <vt:lpstr>نمونه ذینفعان در یک طرح سد سازی</vt:lpstr>
      <vt:lpstr>سیستم های اجرایی پروژه</vt:lpstr>
      <vt:lpstr>ساختارهای قراردادی پروژه ها</vt:lpstr>
      <vt:lpstr>تعریف سیستم اجرایی پروژه­ها</vt:lpstr>
      <vt:lpstr>سيستم هاي اجراي پروژه </vt:lpstr>
      <vt:lpstr>حالات آرايش عناصر پروژه</vt:lpstr>
      <vt:lpstr>PowerPoint Presentation</vt:lpstr>
      <vt:lpstr>سیستم های متعارف  (سه عاملی)</vt:lpstr>
      <vt:lpstr>روابط در سیستم سه عاملی</vt:lpstr>
      <vt:lpstr>وظایف کارفرما – در قراردادهای سنتی</vt:lpstr>
      <vt:lpstr>اختیارات کارفرما</vt:lpstr>
      <vt:lpstr>وظایف مشاور –قراردادهای سنتی</vt:lpstr>
      <vt:lpstr>وظایف پیمانکار</vt:lpstr>
      <vt:lpstr>وظایف پیمانکار-ادامه</vt:lpstr>
      <vt:lpstr>ساختار سازمانی متداول کارگاه پیمانکار</vt:lpstr>
      <vt:lpstr>مزایای روش سه عاملی</vt:lpstr>
      <vt:lpstr>معایب روش سه عاملی</vt:lpstr>
      <vt:lpstr>معایب روش سه عاملی-ادامه</vt:lpstr>
      <vt:lpstr>مقایسه دو روش اجرا IBBs et all, 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ساختارهای اجرای پروژه</dc:title>
  <dc:creator>ArmanSara</dc:creator>
  <cp:lastModifiedBy>ArmanSara</cp:lastModifiedBy>
  <cp:revision>1</cp:revision>
  <dcterms:created xsi:type="dcterms:W3CDTF">2020-03-15T11:44:12Z</dcterms:created>
  <dcterms:modified xsi:type="dcterms:W3CDTF">2020-03-15T11:44:12Z</dcterms:modified>
</cp:coreProperties>
</file>