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3"/>
  </p:notesMasterIdLst>
  <p:sldIdLst>
    <p:sldId id="256" r:id="rId2"/>
    <p:sldId id="259" r:id="rId3"/>
    <p:sldId id="268" r:id="rId4"/>
    <p:sldId id="261" r:id="rId5"/>
    <p:sldId id="262" r:id="rId6"/>
    <p:sldId id="287" r:id="rId7"/>
    <p:sldId id="288" r:id="rId8"/>
    <p:sldId id="284" r:id="rId9"/>
    <p:sldId id="295" r:id="rId10"/>
    <p:sldId id="289" r:id="rId11"/>
    <p:sldId id="281" r:id="rId12"/>
    <p:sldId id="297" r:id="rId13"/>
    <p:sldId id="282" r:id="rId14"/>
    <p:sldId id="286" r:id="rId15"/>
    <p:sldId id="291" r:id="rId16"/>
    <p:sldId id="272" r:id="rId17"/>
    <p:sldId id="273" r:id="rId18"/>
    <p:sldId id="275" r:id="rId19"/>
    <p:sldId id="276" r:id="rId20"/>
    <p:sldId id="277" r:id="rId21"/>
    <p:sldId id="278" r:id="rId22"/>
    <p:sldId id="269" r:id="rId23"/>
    <p:sldId id="260" r:id="rId24"/>
    <p:sldId id="290" r:id="rId25"/>
    <p:sldId id="292" r:id="rId26"/>
    <p:sldId id="293" r:id="rId27"/>
    <p:sldId id="296" r:id="rId28"/>
    <p:sldId id="274" r:id="rId29"/>
    <p:sldId id="270" r:id="rId30"/>
    <p:sldId id="285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B7D2D-88D5-49B2-A4AC-90B8F2F67A0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C57E-895B-460E-A3EB-7065FAE8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C57E-895B-460E-A3EB-7065FAE828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C57E-895B-460E-A3EB-7065FAE828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5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C57E-895B-460E-A3EB-7065FAE828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C57E-895B-460E-A3EB-7065FAE828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E73BAF0-8715-4660-97A1-1258FCA93FF0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23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FEE-B33E-49BF-922C-2C4FB73FF511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FFB6D90-643E-4333-BD28-50DB1E3E04F3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3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70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271" y="-6029"/>
            <a:ext cx="11141895" cy="1064267"/>
          </a:xfrm>
        </p:spPr>
        <p:txBody>
          <a:bodyPr/>
          <a:lstStyle>
            <a:lvl1pPr algn="ctr">
              <a:defRPr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8121"/>
            <a:ext cx="11704271" cy="4397340"/>
          </a:xfrm>
        </p:spPr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5841-3C47-4B66-A714-45DE47A44DDE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2054" y="6575461"/>
            <a:ext cx="5667375" cy="262653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884286" cy="604269"/>
          </a:xfrm>
        </p:spPr>
        <p:txBody>
          <a:bodyPr/>
          <a:lstStyle/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E2E33C-07D2-4EA8-9BE5-37A29F1EEF57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FD14-CB04-414B-9D30-AA20B4392864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15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DA62-38B5-4314-B7D1-D9BE5C49F5A1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14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E268-FB37-44DC-A474-E823B716D94E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AD0B-41A3-4E08-A282-D77AB8F2AEF4}" type="datetime1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2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6FB29DB-E816-4EF6-9873-D76574C47F16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5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4FA751F-FDC9-45E9-816E-C330DFFE26A3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DF0A1E6-1778-40FB-80AF-05C095062D5B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DDE7137-06C8-46CC-9FB6-70E74B847A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pmief.org/" TargetMode="External"/><Relationship Id="rId3" Type="http://schemas.openxmlformats.org/officeDocument/2006/relationships/hyperlink" Target="http://www.pmi.org/About-Us/About-Us-Core-Values.aspx" TargetMode="External"/><Relationship Id="rId7" Type="http://schemas.openxmlformats.org/officeDocument/2006/relationships/hyperlink" Target="http://www.projectmanagement.com/" TargetMode="External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mi.org/Certification.aspx" TargetMode="External"/><Relationship Id="rId5" Type="http://schemas.openxmlformats.org/officeDocument/2006/relationships/hyperlink" Target="http://www.pmi.org/Knowledge-Center/Research-Intro.aspx" TargetMode="External"/><Relationship Id="rId4" Type="http://schemas.openxmlformats.org/officeDocument/2006/relationships/hyperlink" Target="http://www.pmi.org/PMBOK-Guide-and-Standards/Standards-Library-of-PMI-Global-Standards.aspx" TargetMode="External"/><Relationship Id="rId9" Type="http://schemas.openxmlformats.org/officeDocument/2006/relationships/hyperlink" Target="http://www.pmimidmo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vanshadnia.ir/" TargetMode="External"/><Relationship Id="rId2" Type="http://schemas.openxmlformats.org/officeDocument/2006/relationships/hyperlink" Target="http://www.irance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vanshadnia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مدیریت استراتژیک پروژه</a:t>
            </a:r>
            <a:br>
              <a:rPr lang="fa-IR" dirty="0" smtClean="0"/>
            </a:br>
            <a:r>
              <a:rPr lang="fa-IR" dirty="0" smtClean="0"/>
              <a:t>بخش اول: معرفی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2136775"/>
            <a:ext cx="8229600" cy="3068638"/>
          </a:xfrm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altLang="en-US" sz="3300">
                <a:solidFill>
                  <a:srgbClr val="FF66CC"/>
                </a:solidFill>
              </a:rPr>
              <a:t>Tom Peters</a:t>
            </a:r>
            <a:r>
              <a:rPr lang="en-US" altLang="en-US" sz="3300"/>
              <a:t> (in his book: </a:t>
            </a:r>
            <a:r>
              <a:rPr lang="en-US" altLang="en-US" sz="3300" i="1"/>
              <a:t>Reinventing Work: the Project 50)</a:t>
            </a:r>
          </a:p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3300"/>
              <a:t> </a:t>
            </a:r>
            <a:r>
              <a:rPr lang="en-US" altLang="en-US" sz="4000" b="1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“To win today you must master the art of the project!”</a:t>
            </a:r>
            <a:endParaRPr lang="en-US" altLang="en-US" sz="4600" b="1" i="1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endParaRPr lang="en-US" altLang="en-US" sz="4300" b="1" i="1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2197100" y="5840414"/>
            <a:ext cx="642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*The Standish Group, “CHAOS 2001: A Recipe for Success”</a:t>
            </a:r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696200" cy="914400"/>
          </a:xfrm>
          <a:noFill/>
          <a:ln/>
        </p:spPr>
        <p:txBody>
          <a:bodyPr anchor="b"/>
          <a:lstStyle/>
          <a:p>
            <a:r>
              <a:rPr lang="fa-IR" altLang="en-US"/>
              <a:t>اهميت مديريت پروژه در يك كلام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8976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ar-SA" dirty="0" smtClean="0">
                <a:solidFill>
                  <a:srgbClr val="FF0000"/>
                </a:solidFill>
                <a:cs typeface="B Titr" panose="00000700000000000000" pitchFamily="2" charset="-78"/>
              </a:rPr>
              <a:t>بزرگان </a:t>
            </a:r>
            <a:r>
              <a:rPr lang="ar-SA" dirty="0">
                <a:solidFill>
                  <a:srgbClr val="FF0000"/>
                </a:solidFill>
                <a:cs typeface="B Titr" panose="00000700000000000000" pitchFamily="2" charset="-78"/>
              </a:rPr>
              <a:t>مدیریت پروژه</a:t>
            </a: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94958" y="2588861"/>
            <a:ext cx="8229600" cy="36004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هارولد کرزنر (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Harold   </a:t>
            </a:r>
            <a:r>
              <a:rPr lang="en-US" sz="2800" b="1" dirty="0" err="1">
                <a:solidFill>
                  <a:srgbClr val="00B0F0"/>
                </a:solidFill>
                <a:cs typeface="B Titr" panose="00000700000000000000" pitchFamily="2" charset="-78"/>
              </a:rPr>
              <a:t>Kerzner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  </a:t>
            </a:r>
            <a:r>
              <a:rPr lang="fa-IR" sz="2800" b="1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)</a:t>
            </a:r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هنری گانت (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Henry Gantt</a:t>
            </a:r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)</a:t>
            </a:r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آرون شنهار(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Aeron  </a:t>
            </a:r>
            <a:r>
              <a:rPr lang="en-US" sz="2800" b="1" dirty="0" err="1">
                <a:solidFill>
                  <a:srgbClr val="00B0F0"/>
                </a:solidFill>
                <a:cs typeface="B Titr" panose="00000700000000000000" pitchFamily="2" charset="-78"/>
              </a:rPr>
              <a:t>Shenhar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  </a:t>
            </a:r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)</a:t>
            </a:r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لین کرافورد (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Lynn Crawford</a:t>
            </a:r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)</a:t>
            </a:r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جیمز اشنایدر (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James R. Snyder</a:t>
            </a:r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)</a:t>
            </a:r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کن شوا</a:t>
            </a:r>
            <a:r>
              <a:rPr lang="fa-IR" sz="2800" b="1" dirty="0">
                <a:solidFill>
                  <a:srgbClr val="00B0F0"/>
                </a:solidFill>
                <a:cs typeface="B Titr" panose="00000700000000000000" pitchFamily="2" charset="-78"/>
              </a:rPr>
              <a:t>بر</a:t>
            </a:r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 (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 Ken </a:t>
            </a:r>
            <a:r>
              <a:rPr lang="en-US" sz="2800" b="1" dirty="0" err="1">
                <a:solidFill>
                  <a:srgbClr val="00B0F0"/>
                </a:solidFill>
                <a:cs typeface="B Titr" panose="00000700000000000000" pitchFamily="2" charset="-78"/>
              </a:rPr>
              <a:t>Schwaber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)</a:t>
            </a:r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r>
              <a:rPr lang="ar-SA" sz="2800" b="1" dirty="0">
                <a:solidFill>
                  <a:srgbClr val="00B0F0"/>
                </a:solidFill>
                <a:cs typeface="B Titr" panose="00000700000000000000" pitchFamily="2" charset="-78"/>
              </a:rPr>
              <a:t>ژئوفری ریس (</a:t>
            </a:r>
            <a:r>
              <a:rPr lang="en-US" sz="2800" b="1" dirty="0">
                <a:solidFill>
                  <a:srgbClr val="00B0F0"/>
                </a:solidFill>
                <a:cs typeface="B Titr" panose="00000700000000000000" pitchFamily="2" charset="-78"/>
              </a:rPr>
              <a:t>Geoff  Rees</a:t>
            </a:r>
            <a:r>
              <a:rPr lang="ar-SA" sz="28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)</a:t>
            </a:r>
            <a:endParaRPr lang="en-US" sz="2800" b="1" dirty="0" smtClean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/>
            <a:endParaRPr lang="en-US" sz="2800" b="1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3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تیلور به دنبال چه بود؟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Titr" panose="00000700000000000000" pitchFamily="2" charset="-78"/>
              </a:rPr>
              <a:t>کشف يک مسير صحيح براي انجام فعاليت هاي پروژه</a:t>
            </a:r>
            <a:endParaRPr lang="en-US" sz="2800" dirty="0">
              <a:cs typeface="B Titr" panose="00000700000000000000" pitchFamily="2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Titr" panose="00000700000000000000" pitchFamily="2" charset="-78"/>
              </a:rPr>
              <a:t>تعريف دقيق قوانين و مسئوليت ها براي تمامي پرسنل</a:t>
            </a:r>
            <a:endParaRPr lang="en-US" sz="2800" dirty="0">
              <a:cs typeface="B Titr" panose="00000700000000000000" pitchFamily="2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Titr" panose="00000700000000000000" pitchFamily="2" charset="-78"/>
              </a:rPr>
              <a:t>ارتقاي سطح کاري پرسنل با استفاده از پياده سازي سياست تشويق و تنبيه در کار</a:t>
            </a:r>
            <a:endParaRPr lang="en-US" sz="2800" dirty="0">
              <a:cs typeface="B Titr" panose="00000700000000000000" pitchFamily="2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Titr" panose="00000700000000000000" pitchFamily="2" charset="-78"/>
              </a:rPr>
              <a:t>مديريت فعاليت ها با استفاده از يک سيستم موثر برنامه ريزي و کنترل</a:t>
            </a:r>
            <a:endParaRPr lang="en-US" sz="2800" dirty="0">
              <a:cs typeface="B Titr" panose="00000700000000000000" pitchFamily="2" charset="-78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461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دیدگاههای مدیریت پروژه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80862111"/>
              </p:ext>
            </p:extLst>
          </p:nvPr>
        </p:nvGraphicFramePr>
        <p:xfrm>
          <a:off x="352540" y="2183894"/>
          <a:ext cx="11229860" cy="46266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868178"/>
                <a:gridCol w="1998784"/>
                <a:gridCol w="2362898"/>
              </a:tblGrid>
              <a:tr h="17717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شرح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دوره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نوع نگاه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نگاه به پروژه مانند يک ماشين بود. علم مديريت پروژه با استفاده از تکنيک هايي مانند </a:t>
                      </a:r>
                      <a:r>
                        <a:rPr lang="en-US" sz="1400" dirty="0">
                          <a:effectLst/>
                        </a:rPr>
                        <a:t>PERT</a:t>
                      </a:r>
                      <a:r>
                        <a:rPr lang="fa-IR" sz="1400" dirty="0">
                          <a:effectLst/>
                        </a:rPr>
                        <a:t> و </a:t>
                      </a:r>
                      <a:r>
                        <a:rPr lang="en-US" sz="1400" dirty="0">
                          <a:effectLst/>
                        </a:rPr>
                        <a:t>CPM</a:t>
                      </a:r>
                      <a:r>
                        <a:rPr lang="fa-IR" sz="1400" dirty="0">
                          <a:effectLst/>
                        </a:rPr>
                        <a:t> اقدام به بهينه سازي زمان پروژه ها مي کرد.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دهه1950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بهينه سازي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نوع نگاه به پروژه به صورت يک سخت افزار بود که مديريت پروژه براي بررسي آن نيازمند شکست آن به قطعات مشخص و اصلي آن بود.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دهه 1960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مدلسازي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نوع ديدگاه به پروژه در اين دوره يشتر به صورت يک دارايي حقوقي بود. ارتباط مديريت پروژه و مديريت قرارداد بيشتر مد نظر قرار داشت.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دهه 1970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حاکميت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رويکرد کلي به پروژه به صورت سازماني بود. مديريت پروژه جهت مديريت منابع و تيم اجرايي پروژه مورد استفاده قرار مي گرفت.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اواسط دهه 1970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رفتاري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رويکرد در اين دوره به صورت تجاري بود و مديريت پروژه جهت برآورده کردن موفقيت پروژه و جلوگيري از شکست مورد استفاده قرار مي گرفت.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اواسط دهه 1980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موفقيت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رويکرد در اين دوره بيشتر جنبه نرم افزاري داشت. مديريت پروژه جهت پياده سازي مدل هاي نرم افزاري در پروژه ها مدنظر بود.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دهه 1990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تصميم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رويکرد کلي به پروژه شبيه به يک الگوريتم بود مديريت پروژه به عنوان فرايندي ساختارمند از ابتدا تا انتهاي پروزه مورد استفاده قرار مي گرفت.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اوايل دهه 1990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فرايند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33702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رويکرد کلي به پروژه به صورت احتمالي بود. مديريت قابليت تغيير از پروژه اي به پروژه ديگر را داشت.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اواسط </a:t>
                      </a:r>
                      <a:r>
                        <a:rPr lang="fa-IR" sz="1400" dirty="0">
                          <a:effectLst/>
                        </a:rPr>
                        <a:t>دهه 1990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احتمال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  <a:tr h="5055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رويکرد کلي به پروژه به عنوان برآورد کردن نياز مشتري بود. مديريت پروژه در فاز ايتدايي جهت متصل کردن پروژه به نياز مشتريان مورد استفاده قرار مي گرفت.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اواخر </a:t>
                      </a:r>
                      <a:r>
                        <a:rPr lang="fa-IR" sz="1400" dirty="0">
                          <a:effectLst/>
                        </a:rPr>
                        <a:t>دهه 1990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بازاريابي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72" marR="372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4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چرا برنامه ریزی؟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اگر موفق نشوید برنامه ریزی کنید، گویی برای شکست برنامه ریزی کرده اید.</a:t>
            </a:r>
          </a:p>
          <a:p>
            <a:r>
              <a:rPr lang="fa-IR" sz="4000" dirty="0" smtClean="0"/>
              <a:t>برنامه ها، ارزشی ندارند، اما برنامه ریزی همه چیز است.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5280025" y="6054726"/>
            <a:ext cx="2940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altLang="en-US" sz="1200">
                <a:solidFill>
                  <a:srgbClr val="000000"/>
                </a:solidFill>
                <a:latin typeface="Times New Roman" panose="02020603050405020304" pitchFamily="18" charset="0"/>
                <a:cs typeface="Yagut" pitchFamily="2" charset="-78"/>
              </a:rPr>
              <a:t>به نقل از سايت خبرگذاري مهر، </a:t>
            </a:r>
            <a:r>
              <a:rPr lang="ar-SA" altLang="en-US" sz="1200">
                <a:solidFill>
                  <a:srgbClr val="000000"/>
                </a:solidFill>
                <a:cs typeface="Homa" pitchFamily="2" charset="-78"/>
              </a:rPr>
              <a:t>‌</a:t>
            </a:r>
            <a:r>
              <a:rPr lang="ar-SA" altLang="en-US" sz="1200">
                <a:solidFill>
                  <a:srgbClr val="000000"/>
                </a:solidFill>
                <a:cs typeface="Yagut" pitchFamily="2" charset="-78"/>
              </a:rPr>
              <a:t>١٦</a:t>
            </a:r>
            <a:r>
              <a:rPr lang="en-US" altLang="en-US" sz="1200">
                <a:solidFill>
                  <a:srgbClr val="000000"/>
                </a:solidFill>
                <a:cs typeface="Yagut" pitchFamily="2" charset="-78"/>
              </a:rPr>
              <a:t>/</a:t>
            </a:r>
            <a:r>
              <a:rPr lang="ar-SA" altLang="en-US" sz="1200">
                <a:solidFill>
                  <a:srgbClr val="000000"/>
                </a:solidFill>
                <a:cs typeface="Yagut" pitchFamily="2" charset="-78"/>
              </a:rPr>
              <a:t>٠٨</a:t>
            </a:r>
            <a:r>
              <a:rPr lang="en-US" altLang="en-US" sz="1200">
                <a:solidFill>
                  <a:srgbClr val="000000"/>
                </a:solidFill>
                <a:cs typeface="Yagut" pitchFamily="2" charset="-78"/>
              </a:rPr>
              <a:t>/</a:t>
            </a:r>
            <a:r>
              <a:rPr lang="ar-SA" altLang="en-US" sz="1200">
                <a:solidFill>
                  <a:srgbClr val="000000"/>
                </a:solidFill>
                <a:cs typeface="Yagut" pitchFamily="2" charset="-78"/>
              </a:rPr>
              <a:t>١٣٨٣</a:t>
            </a:r>
            <a:r>
              <a:rPr lang="en-US" altLang="en-US" sz="1200">
                <a:solidFill>
                  <a:srgbClr val="000000"/>
                </a:solidFill>
                <a:cs typeface="Yagut" pitchFamily="2" charset="-78"/>
              </a:rPr>
              <a:t> </a:t>
            </a:r>
            <a:r>
              <a:rPr lang="fa-IR" altLang="en-US" sz="1200">
                <a:solidFill>
                  <a:srgbClr val="000000"/>
                </a:solidFill>
                <a:cs typeface="Yagut" pitchFamily="2" charset="-78"/>
              </a:rPr>
              <a:t> ساعت، 14:56</a:t>
            </a:r>
            <a:endParaRPr lang="en-US" altLang="en-US" sz="1200">
              <a:solidFill>
                <a:srgbClr val="000000"/>
              </a:solidFill>
              <a:cs typeface="Yagut" pitchFamily="2" charset="-78"/>
            </a:endParaRP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696200" cy="914400"/>
          </a:xfrm>
          <a:noFill/>
          <a:ln/>
        </p:spPr>
        <p:txBody>
          <a:bodyPr anchor="b"/>
          <a:lstStyle/>
          <a:p>
            <a:r>
              <a:rPr lang="fa-IR" altLang="en-US"/>
              <a:t>مديريت پروژه- ايران</a:t>
            </a:r>
            <a:endParaRPr lang="en-US" altLang="en-US"/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1514"/>
            <a:ext cx="739140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مدیریت استراتژیک پروژه چیست؟ 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و 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فرق آن با مدیریت پروژه چیست؟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5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استراتژیک پروژه چیست؟چند 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بزرگترین چالش مدیریت در قرن بیست و یکم چیست؟</a:t>
            </a:r>
            <a:endParaRPr lang="en-US" sz="2400" dirty="0"/>
          </a:p>
          <a:p>
            <a:r>
              <a:rPr lang="fa-IR" sz="2400" dirty="0" smtClean="0"/>
              <a:t>انجام صحیح پروژه یا انجام پروژه صحیح؟</a:t>
            </a:r>
          </a:p>
          <a:p>
            <a:r>
              <a:rPr lang="fa-IR" sz="2400" dirty="0" smtClean="0"/>
              <a:t>سلسله مراتب نیازهای مشتری و تغییر نگاه به محصولات و خدمات</a:t>
            </a:r>
          </a:p>
          <a:p>
            <a:r>
              <a:rPr lang="fa-IR" sz="2400" dirty="0" smtClean="0"/>
              <a:t>اهمیت پیدا کردن نوآوری و رابطه آن با مدیریت پروژه محور</a:t>
            </a:r>
          </a:p>
          <a:p>
            <a:r>
              <a:rPr lang="fa-IR" sz="2400" dirty="0" smtClean="0"/>
              <a:t>تخصیص منابع چند پروژه ای</a:t>
            </a:r>
          </a:p>
          <a:p>
            <a:r>
              <a:rPr lang="fa-IR" sz="2400" dirty="0" smtClean="0"/>
              <a:t>کشتی بادبانی و مسیرهای رسیدن به مقصد</a:t>
            </a:r>
          </a:p>
          <a:p>
            <a:r>
              <a:rPr lang="fa-IR" sz="2400" dirty="0" smtClean="0"/>
              <a:t>دینامیسم نوع اول و دوم و تغییر محدوده (مسیر بزرگراه)</a:t>
            </a:r>
          </a:p>
          <a:p>
            <a:r>
              <a:rPr lang="fa-IR" sz="2400" dirty="0" smtClean="0"/>
              <a:t>تعدیل ریسک های چند پروژه ای با متنوع سازی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0" y="1"/>
            <a:ext cx="8382000" cy="1249363"/>
          </a:xfrm>
        </p:spPr>
        <p:txBody>
          <a:bodyPr/>
          <a:lstStyle/>
          <a:p>
            <a:pPr eaLnBrk="1" hangingPunct="1"/>
            <a:r>
              <a:rPr lang="fa-IR" altLang="en-US" sz="3600">
                <a:solidFill>
                  <a:srgbClr val="7030A0"/>
                </a:solidFill>
              </a:rPr>
              <a:t>ضرورت متنوع‌سازي فعاليت‌ها</a:t>
            </a:r>
            <a:r>
              <a:rPr lang="en-US" altLang="en-US" sz="3600">
                <a:solidFill>
                  <a:srgbClr val="7030A0"/>
                </a:solidFill>
              </a:rPr>
              <a:t>(Chandra, 2002)</a:t>
            </a:r>
            <a:r>
              <a:rPr lang="fa-IR" altLang="en-US" sz="360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ar-SA" altLang="en-US" sz="2400" dirty="0"/>
              <a:t>كمبود اطلاعات و ابهام شركت‌ها در تصميم‌گيري</a:t>
            </a:r>
            <a:endParaRPr lang="fa-IR" altLang="en-US" sz="2400" dirty="0"/>
          </a:p>
          <a:p>
            <a:r>
              <a:rPr lang="ar-SA" altLang="en-US" sz="2400" dirty="0"/>
              <a:t>استفاده از معروفيت</a:t>
            </a:r>
            <a:r>
              <a:rPr lang="fa-IR" altLang="en-US" sz="2400" dirty="0"/>
              <a:t> شركت در يك زمينه براي توسعه</a:t>
            </a:r>
          </a:p>
          <a:p>
            <a:r>
              <a:rPr lang="fa-IR" altLang="en-US" sz="2400" dirty="0"/>
              <a:t>ضعف </a:t>
            </a:r>
            <a:r>
              <a:rPr lang="ar-SA" altLang="en-US" sz="2400" dirty="0"/>
              <a:t>ساختار بازارهاي سرمايه‌اي</a:t>
            </a:r>
            <a:endParaRPr lang="fa-IR" altLang="en-US" sz="2400" dirty="0"/>
          </a:p>
          <a:p>
            <a:r>
              <a:rPr lang="fa-IR" altLang="en-US" sz="2400" dirty="0"/>
              <a:t>از دست ندادن</a:t>
            </a:r>
            <a:r>
              <a:rPr lang="ar-SA" altLang="en-US" sz="2400" dirty="0"/>
              <a:t> نيرو</a:t>
            </a:r>
            <a:r>
              <a:rPr lang="fa-IR" altLang="en-US" sz="2400" dirty="0"/>
              <a:t>ها</a:t>
            </a:r>
            <a:r>
              <a:rPr lang="ar-SA" altLang="en-US" sz="2400" dirty="0"/>
              <a:t>ي متخصص</a:t>
            </a:r>
            <a:endParaRPr lang="fa-IR" altLang="en-US" sz="2400" dirty="0"/>
          </a:p>
          <a:p>
            <a:r>
              <a:rPr lang="ar-SA" altLang="en-US" sz="2400" dirty="0"/>
              <a:t>متعادل سازي شركت در زمان تغيير قوانين</a:t>
            </a:r>
            <a:endParaRPr lang="fa-IR" altLang="en-US" sz="2400" dirty="0"/>
          </a:p>
          <a:p>
            <a:r>
              <a:rPr lang="ar-SA" altLang="en-US" sz="2400" dirty="0"/>
              <a:t>كاهش اثرات تغيير سياست‌هاي دولت</a:t>
            </a:r>
            <a:endParaRPr lang="fa-IR" altLang="en-US" sz="2400" dirty="0"/>
          </a:p>
          <a:p>
            <a:r>
              <a:rPr lang="fa-IR" altLang="en-US" sz="2400" dirty="0"/>
              <a:t>ذات سيكلي پروژه‌هاي هر نوع و همبستگي آن با ساير انواع</a:t>
            </a:r>
          </a:p>
          <a:p>
            <a:r>
              <a:rPr lang="ar-SA" altLang="en-US" sz="2400" dirty="0"/>
              <a:t>نوآوري و ورود به زمينه‌هاي جديد</a:t>
            </a:r>
            <a:endParaRPr lang="fa-IR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7551738" cy="827088"/>
          </a:xfrm>
        </p:spPr>
        <p:txBody>
          <a:bodyPr/>
          <a:lstStyle/>
          <a:p>
            <a:r>
              <a:rPr lang="fa-IR" altLang="en-US" dirty="0" smtClean="0">
                <a:solidFill>
                  <a:srgbClr val="7030A0"/>
                </a:solidFill>
              </a:rPr>
              <a:t>اهمیت متنوع سازی در شرایط موجود</a:t>
            </a:r>
            <a:endParaRPr lang="en-US" altLang="en-US" dirty="0" smtClean="0">
              <a:solidFill>
                <a:srgbClr val="7030A0"/>
              </a:solidFill>
            </a:endParaRPr>
          </a:p>
        </p:txBody>
      </p:sp>
      <p:sp useBgFill="1"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8389938" cy="5029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fa-IR" sz="3200" dirty="0">
                <a:cs typeface="Nazanin" pitchFamily="2" charset="-78"/>
              </a:rPr>
              <a:t>فرصت‌هاي فراوان صنعت ساخت و ساز</a:t>
            </a:r>
          </a:p>
          <a:p>
            <a:pPr algn="ctr">
              <a:buFontTx/>
              <a:buNone/>
              <a:defRPr/>
            </a:pPr>
            <a:r>
              <a:rPr lang="fa-IR" sz="3200" dirty="0"/>
              <a:t> تعداد پروژه های قابل انجام شرکت </a:t>
            </a:r>
            <a:r>
              <a:rPr lang="fa-IR" sz="3200" b="1" dirty="0"/>
              <a:t>&lt;</a:t>
            </a:r>
            <a:r>
              <a:rPr lang="fa-IR" sz="3200" dirty="0"/>
              <a:t> تعداد پروژه های جدید</a:t>
            </a:r>
          </a:p>
          <a:p>
            <a:pPr algn="ctr">
              <a:buFontTx/>
              <a:buNone/>
              <a:defRPr/>
            </a:pPr>
            <a:r>
              <a:rPr lang="fa-IR" sz="3200" dirty="0">
                <a:cs typeface="Nazanin" pitchFamily="2" charset="-78"/>
              </a:rPr>
              <a:t>ریسک بالای کارهای ساختمانی</a:t>
            </a:r>
          </a:p>
          <a:p>
            <a:pPr algn="ctr">
              <a:buFontTx/>
              <a:buNone/>
              <a:defRPr/>
            </a:pPr>
            <a:r>
              <a:rPr lang="fa-IR" sz="3200" dirty="0"/>
              <a:t>رقابت شرکت های ساختمانی در گرفتن پروژه های جدید</a:t>
            </a:r>
            <a:endParaRPr lang="en-US" sz="3200" dirty="0"/>
          </a:p>
          <a:p>
            <a:pPr algn="ctr">
              <a:buFontTx/>
              <a:buNone/>
              <a:defRPr/>
            </a:pPr>
            <a:r>
              <a:rPr lang="fa-IR" sz="3200" dirty="0"/>
              <a:t>ضرورت متنوع سازی فعالیت شرکت ها</a:t>
            </a:r>
          </a:p>
          <a:p>
            <a:pPr algn="ctr">
              <a:buFontTx/>
              <a:buNone/>
              <a:defRPr/>
            </a:pPr>
            <a:r>
              <a:rPr lang="fa-IR" sz="5400" dirty="0">
                <a:solidFill>
                  <a:schemeClr val="accent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اهمیت انتخاب پروژه  برای شرکت های ساختمانی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8196" name="Picture 4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9350"/>
            <a:ext cx="17843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5008563"/>
            <a:ext cx="18811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021263"/>
            <a:ext cx="1752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954588"/>
            <a:ext cx="17383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عناوین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اهمیت مدیریت </a:t>
            </a:r>
            <a:r>
              <a:rPr lang="fa-IR" dirty="0" smtClean="0">
                <a:cs typeface="B Titr" panose="00000700000000000000" pitchFamily="2" charset="-78"/>
              </a:rPr>
              <a:t>پروژه</a:t>
            </a:r>
          </a:p>
          <a:p>
            <a:endParaRPr lang="fa-IR" dirty="0" smtClean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مدیریت استراتژیک پروژه چیست؟ 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و 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فرق آن با مدیریت پروژه </a:t>
            </a:r>
            <a:r>
              <a:rPr lang="fa-IR">
                <a:cs typeface="B Titr" panose="00000700000000000000" pitchFamily="2" charset="-78"/>
              </a:rPr>
              <a:t>چیست</a:t>
            </a:r>
            <a:r>
              <a:rPr lang="fa-IR" smtClean="0">
                <a:cs typeface="B Titr" panose="00000700000000000000" pitchFamily="2" charset="-78"/>
              </a:rPr>
              <a:t>؟</a:t>
            </a:r>
          </a:p>
          <a:p>
            <a:endParaRPr lang="fa-IR" dirty="0" smtClean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سرفصل های درس مدیریت استراتژیک و فرایند ارائه درس</a:t>
            </a:r>
            <a:endParaRPr lang="fa-IR" dirty="0" smtClean="0">
              <a:cs typeface="B Titr" panose="00000700000000000000" pitchFamily="2" charset="-7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solidFill>
                  <a:srgbClr val="7030A0"/>
                </a:solidFill>
              </a:rPr>
              <a:t>توجه روزافزون به مديريت سبد پروژه‌ها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انتشار استاندارد </a:t>
            </a:r>
            <a:r>
              <a:rPr lang="en-US" altLang="en-US" sz="2400"/>
              <a:t>OPM3</a:t>
            </a:r>
            <a:r>
              <a:rPr lang="fa-IR" altLang="en-US" smtClean="0"/>
              <a:t> در سال 2003</a:t>
            </a:r>
          </a:p>
          <a:p>
            <a:pPr eaLnBrk="1" hangingPunct="1"/>
            <a:r>
              <a:rPr lang="fa-IR" altLang="en-US" smtClean="0"/>
              <a:t>انتشار استاندارد ‍</a:t>
            </a:r>
            <a:r>
              <a:rPr lang="en-US" altLang="en-US" sz="2400"/>
              <a:t>Project Portfolio Management</a:t>
            </a:r>
            <a:r>
              <a:rPr lang="fa-IR" altLang="en-US" sz="2400"/>
              <a:t> </a:t>
            </a:r>
            <a:r>
              <a:rPr lang="fa-IR" altLang="en-US" smtClean="0"/>
              <a:t>در سال 2006</a:t>
            </a:r>
          </a:p>
          <a:p>
            <a:pPr eaLnBrk="1" hangingPunct="1"/>
            <a:r>
              <a:rPr lang="fa-IR" altLang="en-US" smtClean="0"/>
              <a:t>گنجاندن مفهوم مديريت سبد پروژه‌ها در </a:t>
            </a:r>
            <a:r>
              <a:rPr lang="en-US" altLang="en-US" sz="2400"/>
              <a:t>ICB.3 </a:t>
            </a:r>
            <a:r>
              <a:rPr lang="fa-IR" altLang="en-US" smtClean="0"/>
              <a:t> سال 2006</a:t>
            </a:r>
          </a:p>
          <a:p>
            <a:pPr eaLnBrk="1" hangingPunct="1"/>
            <a:endParaRPr lang="fa-IR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962401"/>
            <a:ext cx="61499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>
                <a:solidFill>
                  <a:srgbClr val="7030A0"/>
                </a:solidFill>
              </a:rPr>
              <a:t>سطوح مديريت در شركت‌هاي پروژه‌محور</a:t>
            </a:r>
            <a:r>
              <a:rPr lang="en-US" altLang="en-US" smtClean="0">
                <a:solidFill>
                  <a:srgbClr val="7030A0"/>
                </a:solidFill>
              </a:rPr>
              <a:t> </a:t>
            </a:r>
            <a:endParaRPr lang="fa-IR" altLang="en-US" smtClean="0">
              <a:solidFill>
                <a:srgbClr val="7030A0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25" y="1600201"/>
            <a:ext cx="7270750" cy="4525963"/>
          </a:xfrm>
        </p:spPr>
      </p:pic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6DC67D-FFB7-46BC-BA57-DED1D4663BA9}" type="slidenum">
              <a:rPr lang="en-US" altLang="en-US" sz="1300"/>
              <a:pPr eaLnBrk="1" hangingPunct="1"/>
              <a:t>21</a:t>
            </a:fld>
            <a:endParaRPr lang="en-US" altLang="en-US" sz="13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سرفصل های درس مدیریت استراتژیک و فرایند ارائه درس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های 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بخش اول: معرفی</a:t>
            </a:r>
          </a:p>
          <a:p>
            <a:r>
              <a:rPr lang="fa-IR" b="1" dirty="0"/>
              <a:t>بخش دوم: پروژه، مدیریت پروژه و مبانی </a:t>
            </a:r>
            <a:r>
              <a:rPr lang="fa-IR" b="1" dirty="0" smtClean="0"/>
              <a:t>آن</a:t>
            </a:r>
          </a:p>
          <a:p>
            <a:r>
              <a:rPr lang="fa-IR" b="1" dirty="0"/>
              <a:t>بخش سوم: استانداردهای مدیریت </a:t>
            </a:r>
            <a:r>
              <a:rPr lang="fa-IR" b="1" dirty="0" smtClean="0"/>
              <a:t>پروژه</a:t>
            </a:r>
          </a:p>
          <a:p>
            <a:r>
              <a:rPr lang="fa-IR" b="1" dirty="0"/>
              <a:t>بخش </a:t>
            </a:r>
            <a:r>
              <a:rPr lang="fa-IR" b="1" dirty="0" smtClean="0"/>
              <a:t>چهارم: فرایندها و حوزه های دانشی </a:t>
            </a:r>
            <a:r>
              <a:rPr lang="fa-IR" b="1" dirty="0"/>
              <a:t>مدیریت </a:t>
            </a:r>
            <a:r>
              <a:rPr lang="fa-IR" b="1" dirty="0" smtClean="0"/>
              <a:t>پروژه</a:t>
            </a:r>
          </a:p>
          <a:p>
            <a:r>
              <a:rPr lang="fa-IR" b="1" dirty="0" smtClean="0"/>
              <a:t>بخش پنجم: الحاقیه صنعت ساخت </a:t>
            </a:r>
            <a:r>
              <a:rPr lang="en-US" b="1" dirty="0" smtClean="0"/>
              <a:t>PMBOK</a:t>
            </a:r>
          </a:p>
          <a:p>
            <a:r>
              <a:rPr lang="fa-IR" b="1" dirty="0" smtClean="0"/>
              <a:t>بخش ششم: مدیریت استراتژیک پروژه</a:t>
            </a:r>
          </a:p>
          <a:p>
            <a:r>
              <a:rPr lang="fa-IR" b="1" dirty="0" smtClean="0"/>
              <a:t>بخش هفتم: مدیریت پروژه سازمانی و برنامه ریزی منابع شرکت های پروژه محور</a:t>
            </a:r>
          </a:p>
          <a:p>
            <a:r>
              <a:rPr lang="fa-IR" b="1" dirty="0" smtClean="0"/>
              <a:t>بخش هشتم: نمونه های موردی مدیریت استراتژیک پروژه و مدیریت سبد پروژه ها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های بخش دوم: پروژه و مدیریت پروژه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پروژه</a:t>
            </a:r>
          </a:p>
          <a:p>
            <a:r>
              <a:rPr lang="fa-IR" dirty="0">
                <a:cs typeface="B Titr" panose="00000700000000000000" pitchFamily="2" charset="-78"/>
              </a:rPr>
              <a:t>مدیریت </a:t>
            </a:r>
            <a:r>
              <a:rPr lang="fa-IR" dirty="0" smtClean="0">
                <a:cs typeface="B Titr" panose="00000700000000000000" pitchFamily="2" charset="-78"/>
              </a:rPr>
              <a:t>پروژه</a:t>
            </a:r>
          </a:p>
          <a:p>
            <a:r>
              <a:rPr lang="fa-IR" dirty="0">
                <a:cs typeface="B Titr" panose="00000700000000000000" pitchFamily="2" charset="-78"/>
              </a:rPr>
              <a:t>مدیریت پروژه از دیدگاه مدیریت استراتژیک پروژه</a:t>
            </a:r>
            <a:endParaRPr lang="fa-IR" dirty="0"/>
          </a:p>
          <a:p>
            <a:r>
              <a:rPr lang="fa-IR" dirty="0" smtClean="0">
                <a:cs typeface="B Titr" panose="00000700000000000000" pitchFamily="2" charset="-78"/>
              </a:rPr>
              <a:t>عوامل </a:t>
            </a:r>
            <a:r>
              <a:rPr lang="fa-IR" dirty="0">
                <a:cs typeface="B Titr" panose="00000700000000000000" pitchFamily="2" charset="-78"/>
              </a:rPr>
              <a:t>دخیل در </a:t>
            </a:r>
            <a:r>
              <a:rPr lang="fa-IR" dirty="0" smtClean="0">
                <a:cs typeface="B Titr" panose="00000700000000000000" pitchFamily="2" charset="-78"/>
              </a:rPr>
              <a:t>پروژه</a:t>
            </a:r>
          </a:p>
          <a:p>
            <a:r>
              <a:rPr lang="fa-IR" dirty="0" smtClean="0">
                <a:cs typeface="B Titr" panose="00000700000000000000" pitchFamily="2" charset="-78"/>
              </a:rPr>
              <a:t>رابطه </a:t>
            </a:r>
            <a:r>
              <a:rPr lang="fa-IR" dirty="0">
                <a:cs typeface="B Titr" panose="00000700000000000000" pitchFamily="2" charset="-78"/>
              </a:rPr>
              <a:t>پروژه و سازمان</a:t>
            </a:r>
          </a:p>
          <a:p>
            <a:r>
              <a:rPr lang="fa-IR" dirty="0">
                <a:cs typeface="B Titr" panose="00000700000000000000" pitchFamily="2" charset="-78"/>
              </a:rPr>
              <a:t>استانداردها و راهنمای مدیریت پروژه</a:t>
            </a:r>
          </a:p>
          <a:p>
            <a:r>
              <a:rPr lang="fa-IR" dirty="0">
                <a:cs typeface="B Titr" panose="00000700000000000000" pitchFamily="2" charset="-78"/>
              </a:rPr>
              <a:t>نهادهای مرتبط با مدیریت پروژه</a:t>
            </a:r>
            <a:endParaRPr lang="en-US" dirty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گواهینامه های مدیریت پروژه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های بخش سوم: استانداردهای مدیریت </a:t>
            </a:r>
            <a:r>
              <a:rPr lang="fa-IR" dirty="0"/>
              <a:t>پروژه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استانداردها و راهنمای مدیریت </a:t>
            </a:r>
            <a:r>
              <a:rPr lang="fa-IR" dirty="0" smtClean="0">
                <a:cs typeface="B Titr" panose="00000700000000000000" pitchFamily="2" charset="-78"/>
              </a:rPr>
              <a:t>پروژه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مجموعه استانداردهای موسسه مدیریت پروژه </a:t>
            </a:r>
            <a:r>
              <a:rPr lang="en-US" dirty="0">
                <a:cs typeface="B Titr" panose="00000700000000000000" pitchFamily="2" charset="-78"/>
              </a:rPr>
              <a:t>PMI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استانداردهای </a:t>
            </a:r>
            <a:r>
              <a:rPr lang="en-US" dirty="0">
                <a:cs typeface="B Titr" panose="00000700000000000000" pitchFamily="2" charset="-78"/>
              </a:rPr>
              <a:t>IPMA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en-US" altLang="en-US" dirty="0">
                <a:cs typeface="B Titr" panose="00000700000000000000" pitchFamily="2" charset="-78"/>
              </a:rPr>
              <a:t>ISO 10006 </a:t>
            </a:r>
            <a:r>
              <a:rPr lang="ar-SA" altLang="en-US" dirty="0">
                <a:cs typeface="B Titr" panose="00000700000000000000" pitchFamily="2" charset="-78"/>
              </a:rPr>
              <a:t>استاندارد </a:t>
            </a:r>
            <a:endParaRPr lang="fa-IR" altLang="en-US" dirty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نگاه تحلیلی به آینده استانداردهای مدیریت پروژه</a:t>
            </a:r>
            <a:r>
              <a:rPr lang="en-US" dirty="0">
                <a:cs typeface="B Titr" panose="00000700000000000000" pitchFamily="2" charset="-78"/>
              </a:rPr>
              <a:t/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1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1" y="-6029"/>
            <a:ext cx="11912576" cy="1064267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سرفصل های </a:t>
            </a:r>
            <a:r>
              <a:rPr lang="fa-IR" dirty="0"/>
              <a:t>بخش چهارم: فرایندها و حوزه دانش مدیریت پروژه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چارچوب </a:t>
            </a:r>
            <a:r>
              <a:rPr lang="fa-IR" dirty="0" smtClean="0">
                <a:cs typeface="B Titr" panose="00000700000000000000" pitchFamily="2" charset="-78"/>
              </a:rPr>
              <a:t>کلی </a:t>
            </a:r>
            <a:r>
              <a:rPr lang="en-US" dirty="0" smtClean="0">
                <a:cs typeface="B Titr" panose="00000700000000000000" pitchFamily="2" charset="-78"/>
              </a:rPr>
              <a:t>PMBOK</a:t>
            </a:r>
            <a:endParaRPr lang="fa-IR" dirty="0" smtClean="0">
              <a:cs typeface="B Titr" panose="00000700000000000000" pitchFamily="2" charset="-78"/>
            </a:endParaRPr>
          </a:p>
          <a:p>
            <a:r>
              <a:rPr lang="fa-IR" dirty="0" smtClean="0">
                <a:cs typeface="B Titr" panose="00000700000000000000" pitchFamily="2" charset="-78"/>
              </a:rPr>
              <a:t>فرایندهای </a:t>
            </a:r>
            <a:r>
              <a:rPr lang="en-US" dirty="0" smtClean="0">
                <a:cs typeface="B Titr" panose="00000700000000000000" pitchFamily="2" charset="-78"/>
              </a:rPr>
              <a:t>PMBOK</a:t>
            </a:r>
            <a:endParaRPr lang="fa-IR" dirty="0" smtClean="0">
              <a:cs typeface="B Titr" panose="00000700000000000000" pitchFamily="2" charset="-78"/>
            </a:endParaRPr>
          </a:p>
          <a:p>
            <a:r>
              <a:rPr lang="fa-IR" dirty="0" smtClean="0">
                <a:cs typeface="B Titr" panose="00000700000000000000" pitchFamily="2" charset="-78"/>
              </a:rPr>
              <a:t>حوزه های دانشی </a:t>
            </a:r>
            <a:r>
              <a:rPr lang="en-US" dirty="0" smtClean="0">
                <a:cs typeface="B Titr" panose="00000700000000000000" pitchFamily="2" charset="-78"/>
              </a:rPr>
              <a:t>PMBOK</a:t>
            </a:r>
            <a:endParaRPr lang="fa-IR" dirty="0" smtClean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مدیریت </a:t>
            </a:r>
            <a:r>
              <a:rPr lang="fa-IR" dirty="0" smtClean="0">
                <a:cs typeface="B Titr" panose="00000700000000000000" pitchFamily="2" charset="-78"/>
              </a:rPr>
              <a:t>پروژه </a:t>
            </a:r>
            <a:r>
              <a:rPr lang="en-US" dirty="0" smtClean="0">
                <a:cs typeface="B Titr" panose="00000700000000000000" pitchFamily="2" charset="-78"/>
              </a:rPr>
              <a:t>ICB</a:t>
            </a:r>
            <a:endParaRPr lang="fa-IR" dirty="0" smtClean="0">
              <a:cs typeface="B Titr" panose="00000700000000000000" pitchFamily="2" charset="-78"/>
            </a:endParaRPr>
          </a:p>
          <a:p>
            <a:r>
              <a:rPr lang="fa-IR" dirty="0" smtClean="0">
                <a:cs typeface="B Titr" panose="00000700000000000000" pitchFamily="2" charset="-78"/>
              </a:rPr>
              <a:t>مدیریت پروژه در ایزو</a:t>
            </a:r>
          </a:p>
          <a:p>
            <a:r>
              <a:rPr lang="fa-IR" dirty="0">
                <a:cs typeface="B Titr" panose="00000700000000000000" pitchFamily="2" charset="-78"/>
              </a:rPr>
              <a:t>مدیریت پروژه چابک</a:t>
            </a:r>
          </a:p>
          <a:p>
            <a:r>
              <a:rPr lang="fa-IR" dirty="0" smtClean="0">
                <a:cs typeface="B Titr" panose="00000700000000000000" pitchFamily="2" charset="-78"/>
              </a:rPr>
              <a:t>تکلیف </a:t>
            </a:r>
            <a:r>
              <a:rPr lang="fa-IR" dirty="0">
                <a:cs typeface="B Titr" panose="00000700000000000000" pitchFamily="2" charset="-78"/>
              </a:rPr>
              <a:t>کلاسی: آینده حوزه ها و دانش مدیریت پروژه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بخش چهارم: فرایندها و دانش مدیریت پروژه </a:t>
            </a:r>
            <a:r>
              <a:rPr lang="en-US" smtClean="0"/>
              <a:t>www.ravanshadnia.com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15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بخش ششم: </a:t>
            </a:r>
            <a:r>
              <a:rPr lang="fa-IR" smtClean="0"/>
              <a:t>مدیریت استراتژیک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مدیریت استراتژیک پروژه چیست؟ </a:t>
            </a:r>
            <a:r>
              <a:rPr lang="fa-IR" dirty="0" smtClean="0">
                <a:cs typeface="B Titr" panose="00000700000000000000" pitchFamily="2" charset="-78"/>
              </a:rPr>
              <a:t>و فرق </a:t>
            </a:r>
            <a:r>
              <a:rPr lang="fa-IR" dirty="0">
                <a:cs typeface="B Titr" panose="00000700000000000000" pitchFamily="2" charset="-78"/>
              </a:rPr>
              <a:t>آن با مدیریت پروژه چیست</a:t>
            </a:r>
            <a:r>
              <a:rPr lang="fa-IR" dirty="0" smtClean="0">
                <a:cs typeface="B Titr" panose="00000700000000000000" pitchFamily="2" charset="-78"/>
              </a:rPr>
              <a:t>؟</a:t>
            </a:r>
            <a:endParaRPr lang="en-US" dirty="0" smtClean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مدیریت پروژه از دیدگاه مدیریت استراتژیک </a:t>
            </a:r>
            <a:r>
              <a:rPr lang="fa-IR" dirty="0" smtClean="0">
                <a:cs typeface="B Titr" panose="00000700000000000000" pitchFamily="2" charset="-78"/>
              </a:rPr>
              <a:t>پروژه</a:t>
            </a:r>
            <a:endParaRPr lang="en-US" dirty="0" smtClean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تحول سودمند و مدیریت استراتژیک</a:t>
            </a:r>
            <a:endParaRPr lang="en-US" dirty="0" smtClean="0">
              <a:cs typeface="B Titr" panose="00000700000000000000" pitchFamily="2" charset="-78"/>
            </a:endParaRPr>
          </a:p>
          <a:p>
            <a:r>
              <a:rPr lang="fa-IR" dirty="0">
                <a:cs typeface="B Titr" panose="00000700000000000000" pitchFamily="2" charset="-78"/>
              </a:rPr>
              <a:t>حاکمیت </a:t>
            </a:r>
            <a:r>
              <a:rPr lang="fa-IR" dirty="0" smtClean="0">
                <a:cs typeface="B Titr" panose="00000700000000000000" pitchFamily="2" charset="-78"/>
              </a:rPr>
              <a:t>پروژه</a:t>
            </a:r>
          </a:p>
          <a:p>
            <a:r>
              <a:rPr lang="fa-IR" dirty="0" smtClean="0">
                <a:cs typeface="B Titr" panose="00000700000000000000" pitchFamily="2" charset="-78"/>
              </a:rPr>
              <a:t>برنامه ریزی استراتژیک</a:t>
            </a:r>
            <a:endParaRPr lang="en-US" dirty="0" smtClean="0">
              <a:cs typeface="B Titr" panose="00000700000000000000" pitchFamily="2" charset="-78"/>
            </a:endParaRPr>
          </a:p>
          <a:p>
            <a:r>
              <a:rPr lang="fa-IR" dirty="0" smtClean="0">
                <a:cs typeface="B Titr" panose="00000700000000000000" pitchFamily="2" charset="-78"/>
              </a:rPr>
              <a:t>مدیریت پروژه سازمانی با </a:t>
            </a:r>
            <a:r>
              <a:rPr lang="en-US" dirty="0" smtClean="0">
                <a:cs typeface="B Titr" panose="00000700000000000000" pitchFamily="2" charset="-78"/>
              </a:rPr>
              <a:t>OPM3</a:t>
            </a:r>
            <a:endParaRPr lang="fa-IR" dirty="0" smtClean="0">
              <a:cs typeface="B Titr" panose="00000700000000000000" pitchFamily="2" charset="-78"/>
            </a:endParaRPr>
          </a:p>
          <a:p>
            <a:r>
              <a:rPr lang="fa-IR" dirty="0" smtClean="0">
                <a:cs typeface="B Titr" panose="00000700000000000000" pitchFamily="2" charset="-78"/>
              </a:rPr>
              <a:t>مدیریت </a:t>
            </a:r>
            <a:r>
              <a:rPr lang="fa-IR" dirty="0">
                <a:cs typeface="B Titr" panose="00000700000000000000" pitchFamily="2" charset="-78"/>
              </a:rPr>
              <a:t>سبد پروژه </a:t>
            </a:r>
            <a:r>
              <a:rPr lang="fa-IR" dirty="0" smtClean="0">
                <a:cs typeface="B Titr" panose="00000700000000000000" pitchFamily="2" charset="-78"/>
              </a:rPr>
              <a:t>ها</a:t>
            </a:r>
          </a:p>
          <a:p>
            <a:r>
              <a:rPr lang="fa-IR" dirty="0">
                <a:cs typeface="B Titr" panose="00000700000000000000" pitchFamily="2" charset="-78"/>
              </a:rPr>
              <a:t>استاندارد مدیریت پرتفولیو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ششم: مدیریت استراتژیک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پروژه های تحقیقاتی 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400" dirty="0"/>
              <a:t>تکالیف تحلیلی</a:t>
            </a:r>
            <a:endParaRPr lang="en-US" sz="4400" dirty="0"/>
          </a:p>
          <a:p>
            <a:r>
              <a:rPr lang="fa-IR" sz="4400" b="1" dirty="0" smtClean="0"/>
              <a:t>پروژه اول: </a:t>
            </a:r>
            <a:r>
              <a:rPr lang="fa-IR" sz="4400" dirty="0" smtClean="0"/>
              <a:t>مطالعه و معرفی یک کتاب یا نرم افزار جدید در حوزه های دانشی مدیریت استراتژیک پروژه</a:t>
            </a:r>
          </a:p>
          <a:p>
            <a:r>
              <a:rPr lang="fa-IR" sz="4400" b="1" dirty="0" smtClean="0"/>
              <a:t>پروژه دوم: </a:t>
            </a:r>
            <a:r>
              <a:rPr lang="fa-IR" sz="4400" dirty="0" smtClean="0"/>
              <a:t>مطالعه و ارائه یک پایان نامه بین المللی مدیریت استراتژیک پروژه</a:t>
            </a:r>
            <a:endParaRPr lang="en-US" sz="4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PMI Sites to Visit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hlinkClick r:id="rId2"/>
              </a:rPr>
              <a:t>http://www.pmi.org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hlinkClick r:id="rId3"/>
              </a:rPr>
              <a:t>http://www.pmi.org/About-Us/About-Us-Core-Values.aspx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hlinkClick r:id="rId4"/>
              </a:rPr>
              <a:t>http://www.pmi.org/PMBOK-Guide-and-Standards/Standards-Library-of-PMI-Global-Standards.aspx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hlinkClick r:id="rId5"/>
              </a:rPr>
              <a:t>http://www.pmi.org/Knowledge-Center/Research-Intro.aspx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hlinkClick r:id="rId6"/>
              </a:rPr>
              <a:t>http://www.pmi.org/Certification.aspx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hlinkClick r:id="rId7"/>
              </a:rPr>
              <a:t>http://www.projectmanagement.com/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hlinkClick r:id="rId8"/>
              </a:rPr>
              <a:t>http://pmief.org/</a:t>
            </a:r>
            <a:endParaRPr lang="en-US" sz="2400" dirty="0">
              <a:solidFill>
                <a:schemeClr val="tx1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hlinkClick r:id="rId9"/>
              </a:rPr>
              <a:t>http://www.pmimidmo.org/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l" rtl="0"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algn="l" rtl="0">
              <a:buFont typeface="Arial" charset="0"/>
              <a:buChar char="•"/>
              <a:defRPr/>
            </a:pPr>
            <a:endParaRPr lang="en-US" sz="2400" dirty="0"/>
          </a:p>
          <a:p>
            <a:pPr algn="l" rtl="0">
              <a:buFont typeface="Arial" charset="0"/>
              <a:buChar char="•"/>
              <a:defRPr/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اهمیت مدیریت پروژه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1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مراجع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35" y="779920"/>
            <a:ext cx="11704271" cy="5341572"/>
          </a:xfrm>
        </p:spPr>
        <p:txBody>
          <a:bodyPr>
            <a:noAutofit/>
          </a:bodyPr>
          <a:lstStyle/>
          <a:p>
            <a:r>
              <a:rPr lang="fa-IR" sz="2400" dirty="0" smtClean="0"/>
              <a:t>استانداردهای مدیریت پروژه، مدیریت طرح، مدیریت پورتفولیو پروژه، مدیریت سازمان های پروژه محور </a:t>
            </a:r>
          </a:p>
          <a:p>
            <a:r>
              <a:rPr lang="fa-IR" sz="2400" dirty="0" smtClean="0"/>
              <a:t>روانشادنیا، مهدی، عباسیان، حمیدرضا، از مدیریت پروژه تا مدیریت سبد پروژه ها، انتشارات فدک ایساتیس، چاپ دوم، 1395</a:t>
            </a:r>
          </a:p>
          <a:p>
            <a:r>
              <a:rPr lang="fa-IR" sz="2400" dirty="0" smtClean="0"/>
              <a:t>روانشادنیا</a:t>
            </a:r>
            <a:r>
              <a:rPr lang="fa-IR" sz="2400" dirty="0"/>
              <a:t>، مهدی، عباسیان، حمیدرضا، </a:t>
            </a:r>
            <a:r>
              <a:rPr lang="fa-IR" sz="2400" dirty="0" smtClean="0"/>
              <a:t>الحاقیه صنعت ساخت و ساز پیکره دانش مدیریت پروژه، انتشارات فدک ایساتیس، </a:t>
            </a:r>
            <a:r>
              <a:rPr lang="fa-IR" sz="2400" dirty="0" smtClean="0"/>
              <a:t>1396</a:t>
            </a:r>
            <a:endParaRPr lang="en-US" sz="2400" dirty="0" smtClean="0"/>
          </a:p>
          <a:p>
            <a:r>
              <a:rPr lang="fa-IR" sz="2400" dirty="0"/>
              <a:t>روانشادنیا، مهدی، عباسیان، حمیدرضا، </a:t>
            </a:r>
            <a:r>
              <a:rPr lang="fa-IR" sz="2400" dirty="0" smtClean="0"/>
              <a:t>استاندارد مشاوران مدیریت پروژه </a:t>
            </a:r>
            <a:r>
              <a:rPr lang="en-US" sz="2400" dirty="0" smtClean="0"/>
              <a:t>ICB</a:t>
            </a:r>
            <a:r>
              <a:rPr lang="fa-IR" sz="2400" dirty="0" smtClean="0"/>
              <a:t>، </a:t>
            </a:r>
            <a:r>
              <a:rPr lang="fa-IR" sz="2400" dirty="0"/>
              <a:t>انتشارات فدک ایساتیس، </a:t>
            </a:r>
            <a:r>
              <a:rPr lang="fa-IR" sz="2400" dirty="0" smtClean="0"/>
              <a:t>139</a:t>
            </a:r>
            <a:r>
              <a:rPr lang="fa-IR" sz="2400" dirty="0"/>
              <a:t>7</a:t>
            </a:r>
          </a:p>
          <a:p>
            <a:r>
              <a:rPr lang="fa-IR" sz="2400" dirty="0" smtClean="0"/>
              <a:t>صبحیه</a:t>
            </a:r>
            <a:r>
              <a:rPr lang="fa-IR" sz="2400" dirty="0" smtClean="0"/>
              <a:t>، محمدحسین، فلسفی، رضا، راهنمای جامع مدیریت پروژه محور، نویسنده:رودنی ترنر، انتشارات </a:t>
            </a:r>
            <a:r>
              <a:rPr lang="fa-IR" sz="2400" dirty="0"/>
              <a:t>آریانا قلم، 1394</a:t>
            </a:r>
          </a:p>
          <a:p>
            <a:r>
              <a:rPr lang="fa-IR" sz="2400" dirty="0"/>
              <a:t>بیاتی، علی، راهنمای عملی مدیریت تغییر در سازمان ها، انجمن بین المللی مدیریت پروژه </a:t>
            </a:r>
            <a:r>
              <a:rPr lang="en-US" sz="2400" dirty="0"/>
              <a:t>PMI</a:t>
            </a:r>
            <a:r>
              <a:rPr lang="fa-IR" sz="2400" dirty="0"/>
              <a:t>، انتشارات آریانا قلم، 1393</a:t>
            </a:r>
          </a:p>
          <a:p>
            <a:r>
              <a:rPr lang="fa-IR" sz="2400" dirty="0"/>
              <a:t>مهدی ابراهیمی- رضا مورعی، مدل بلوغ مدیریت پروژه‌ی سازمانی (</a:t>
            </a:r>
            <a:r>
              <a:rPr lang="en-US" sz="2400" dirty="0"/>
              <a:t>opm3) - </a:t>
            </a:r>
            <a:r>
              <a:rPr lang="fa-IR" sz="2400" dirty="0"/>
              <a:t>ویرایش سوم، انجمن بین المللی مدیریت پروژه </a:t>
            </a:r>
            <a:r>
              <a:rPr lang="en-US" sz="2400" dirty="0"/>
              <a:t>PMI</a:t>
            </a:r>
            <a:r>
              <a:rPr lang="fa-IR" sz="2400" dirty="0"/>
              <a:t>، انتشارات آریانا قلم، 1393</a:t>
            </a:r>
          </a:p>
          <a:p>
            <a:r>
              <a:rPr lang="fa-IR" sz="2400" dirty="0"/>
              <a:t>علی بیاتی- مهدی ابراهیمی- فرشید ادهمی، سنجه ها شاخص های کلیدی عملکرد و نشانگرهای مدیریت پروژه، انتشارات آریانا قلم، 1393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ارتباط با ما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  <a:hlinkClick r:id="rId2"/>
              </a:rPr>
              <a:t>www.irancem.com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  <a:hlinkClick r:id="rId3"/>
              </a:rPr>
              <a:t>www.ravanshadnia.ir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@</a:t>
            </a:r>
            <a:r>
              <a:rPr lang="en-US" sz="3600" b="1" dirty="0" err="1" smtClean="0">
                <a:solidFill>
                  <a:schemeClr val="tx1"/>
                </a:solidFill>
              </a:rPr>
              <a:t>ravanshadnia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@</a:t>
            </a:r>
            <a:r>
              <a:rPr lang="en-US" sz="3600" b="1" dirty="0" err="1" smtClean="0">
                <a:solidFill>
                  <a:schemeClr val="tx1"/>
                </a:solidFill>
              </a:rPr>
              <a:t>mehdi.ravanshadnia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  <a:hlinkClick r:id="rId4"/>
              </a:rPr>
              <a:t>ravanshadnia@gmail.com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fa-IR" altLang="en-US"/>
              <a:t>آمار و ارقامي در رابطه با مديريت پروژه</a:t>
            </a:r>
            <a:endParaRPr lang="en-US" altLang="en-US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337" y="2269474"/>
            <a:ext cx="11545677" cy="41313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altLang="en-US" sz="2900" dirty="0"/>
              <a:t>آمريكا در سال 2001، </a:t>
            </a:r>
            <a:r>
              <a:rPr lang="fa-IR" altLang="en-US" sz="2900" dirty="0">
                <a:solidFill>
                  <a:srgbClr val="FF33CC"/>
                </a:solidFill>
              </a:rPr>
              <a:t>2.3 تريليون دلار</a:t>
            </a:r>
            <a:r>
              <a:rPr lang="fa-IR" altLang="en-US" sz="2900" dirty="0"/>
              <a:t>، روي پروژه ها هزينه كرده است (يك چهارم </a:t>
            </a:r>
            <a:r>
              <a:rPr lang="en-US" altLang="en-US" sz="2900" dirty="0"/>
              <a:t>GDP</a:t>
            </a:r>
            <a:r>
              <a:rPr lang="fa-IR" altLang="en-US" sz="2900" dirty="0"/>
              <a:t>)</a:t>
            </a:r>
            <a:endParaRPr lang="en-US" altLang="en-US" sz="29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altLang="en-US" sz="2900" dirty="0"/>
              <a:t>در كل جهان، در سال 2001، </a:t>
            </a:r>
            <a:r>
              <a:rPr lang="fa-IR" altLang="en-US" sz="2900" dirty="0">
                <a:solidFill>
                  <a:srgbClr val="FF33CC"/>
                </a:solidFill>
              </a:rPr>
              <a:t>10 تريليون دلار</a:t>
            </a:r>
            <a:r>
              <a:rPr lang="fa-IR" altLang="en-US" sz="2900" dirty="0"/>
              <a:t> از كل توليد ناخالص دنيا، 40.7 تريليون دلار (يك چهارم)،  به پروژه ها اختصاص داشته است.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a-IR" altLang="en-US" sz="2900" dirty="0"/>
              <a:t>بيش از 16 ميليون نفر در سال 2001، به عنوان </a:t>
            </a:r>
            <a:r>
              <a:rPr lang="fa-IR" altLang="en-US" sz="2900" dirty="0">
                <a:solidFill>
                  <a:srgbClr val="FF33CC"/>
                </a:solidFill>
              </a:rPr>
              <a:t>متخصص مدير پروژه</a:t>
            </a:r>
            <a:r>
              <a:rPr lang="fa-IR" altLang="en-US" sz="2900" dirty="0"/>
              <a:t> شناخته شده اند و به طور متوسط هر مدير پروژه ساليانه حقوقي معادل 82 هزار دلار (</a:t>
            </a:r>
            <a:r>
              <a:rPr lang="fa-IR" altLang="en-US" sz="2900" dirty="0">
                <a:solidFill>
                  <a:srgbClr val="FF33CC"/>
                </a:solidFill>
              </a:rPr>
              <a:t>معادل ماهي 6830 دلار</a:t>
            </a:r>
            <a:r>
              <a:rPr lang="fa-IR" altLang="en-US" sz="2900" dirty="0"/>
              <a:t>) داشته است.</a:t>
            </a:r>
          </a:p>
        </p:txBody>
      </p:sp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2276476" y="6308726"/>
            <a:ext cx="740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en-US" sz="2000" i="1">
                <a:solidFill>
                  <a:srgbClr val="000000"/>
                </a:solidFill>
                <a:latin typeface="Times New Roman" panose="02020603050405020304" pitchFamily="18" charset="0"/>
              </a:rPr>
              <a:t>*PMI, The PMI Project Management Fact Book, Second Edition, 2001</a:t>
            </a:r>
          </a:p>
        </p:txBody>
      </p:sp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1981201" y="5745164"/>
            <a:ext cx="8099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altLang="en-US" sz="2000">
                <a:solidFill>
                  <a:srgbClr val="000000"/>
                </a:solidFill>
                <a:latin typeface="Times New Roman" panose="02020603050405020304" pitchFamily="18" charset="0"/>
                <a:cs typeface="Nazanin" pitchFamily="2" charset="-78"/>
              </a:rPr>
              <a:t>اگر پروژه ای 150 درصد سرریز هزینه (زمان) داشته باشد یعنی هزینه (زمان) کل 2.5 برابر هزینه (زمان) برآورد شده است.</a:t>
            </a: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cs typeface="Nazanin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fa-IR" altLang="en-US" sz="3100"/>
              <a:t>آمار و ارقامي در رابطه با مديريت پروژه- وضع فجیع </a:t>
            </a:r>
            <a:r>
              <a:rPr lang="fa-IR" altLang="en-US" sz="3100" b="1"/>
              <a:t>سرریز هزینه</a:t>
            </a:r>
            <a:endParaRPr lang="en-US" altLang="en-US" sz="3100" b="1"/>
          </a:p>
        </p:txBody>
      </p:sp>
      <p:pic>
        <p:nvPicPr>
          <p:cNvPr id="65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219200"/>
            <a:ext cx="472281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1758950" y="6324601"/>
            <a:ext cx="85280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600" tIns="21600" rIns="39600" bIns="21600">
            <a:spAutoFit/>
          </a:bodyPr>
          <a:lstStyle/>
          <a:p>
            <a:pPr algn="ctr" rtl="0" eaLnBrk="0" hangingPunct="0"/>
            <a:r>
              <a:rPr lang="en-US" altLang="en-US" sz="1200" i="1">
                <a:solidFill>
                  <a:srgbClr val="000000"/>
                </a:solidFill>
                <a:cs typeface="Homa" pitchFamily="2" charset="-78"/>
              </a:rPr>
              <a:t>Project Management, Department of Civil and Environmental Engineering Massachusetts Institute of Technology, 2005</a:t>
            </a:r>
          </a:p>
        </p:txBody>
      </p:sp>
      <p:sp>
        <p:nvSpPr>
          <p:cNvPr id="657413" name="Text Box 5"/>
          <p:cNvSpPr txBox="1">
            <a:spLocks noChangeArrowheads="1"/>
          </p:cNvSpPr>
          <p:nvPr/>
        </p:nvSpPr>
        <p:spPr bwMode="auto">
          <a:xfrm rot="-998702">
            <a:off x="2520950" y="3187701"/>
            <a:ext cx="7010400" cy="8985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0F53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600" tIns="21600" rIns="39600" bIns="216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en-US" sz="2800">
                <a:cs typeface="Titr" pitchFamily="2" charset="-78"/>
              </a:rPr>
              <a:t>سر ریز زمان و هزینه در پروژه های شما به طور متوسط چقدر است؟</a:t>
            </a:r>
            <a:endParaRPr lang="en-US" altLang="en-US" sz="2800">
              <a:cs typeface="Tit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"/>
          <a:stretch>
            <a:fillRect/>
          </a:stretch>
        </p:blipFill>
        <p:spPr bwMode="auto">
          <a:xfrm>
            <a:off x="1057619" y="275422"/>
            <a:ext cx="10828073" cy="630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www.ravanshadnia.com-</a:t>
            </a:r>
            <a:r>
              <a:rPr lang="fa-IR" smtClean="0"/>
              <a:t>بخش سوم: استانداردهای مدیریت پروژه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7"/>
          <a:stretch>
            <a:fillRect/>
          </a:stretch>
        </p:blipFill>
        <p:spPr bwMode="auto">
          <a:xfrm>
            <a:off x="1938969" y="302134"/>
            <a:ext cx="9268567" cy="62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68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www.ravanshadnia.com-</a:t>
            </a:r>
            <a:r>
              <a:rPr lang="fa-IR" altLang="en-US" smtClean="0"/>
              <a:t>بخش سوم: استانداردهای مدیریت پروژه</a:t>
            </a:r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Growth in PMP Certification, </a:t>
            </a:r>
            <a:r>
              <a:rPr lang="en-US" altLang="en-US" dirty="0" smtClean="0"/>
              <a:t>1993-200</a:t>
            </a:r>
            <a:r>
              <a:rPr lang="fa-IR" altLang="en-US" dirty="0" smtClean="0"/>
              <a:t>6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137-06C8-46CC-9FB6-70E74B847AB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4" descr="Fig01-08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"/>
          <a:stretch>
            <a:fillRect/>
          </a:stretch>
        </p:blipFill>
        <p:spPr bwMode="auto">
          <a:xfrm>
            <a:off x="1981199" y="1580599"/>
            <a:ext cx="9795831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752600" y="317500"/>
            <a:ext cx="8153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fa-IR" sz="3700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B Titr" panose="00000700000000000000" pitchFamily="2" charset="-78"/>
              </a:rPr>
              <a:t>آمار موفقیت پروژه ها در بخش فناوری اطلاعات</a:t>
            </a:r>
            <a:endParaRPr lang="en-US" sz="3700" b="1" dirty="0"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752600" y="18288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   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Standish Group’s CHAOS studies show improvements in IT projects in the past decade</a:t>
            </a:r>
          </a:p>
          <a:p>
            <a:pPr lvl="1" eaLnBrk="1" hangingPunct="1"/>
            <a:endParaRPr lang="en-US" altLang="en-US" sz="2400"/>
          </a:p>
        </p:txBody>
      </p:sp>
      <p:sp>
        <p:nvSpPr>
          <p:cNvPr id="31748" name="Footer Placeholder 5"/>
          <p:cNvSpPr txBox="1">
            <a:spLocks noGrp="1"/>
          </p:cNvSpPr>
          <p:nvPr/>
        </p:nvSpPr>
        <p:spPr bwMode="auto">
          <a:xfrm>
            <a:off x="3048000" y="64008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31749" name="Slide Number Placeholder 6"/>
          <p:cNvSpPr>
            <a:spLocks noGrp="1"/>
          </p:cNvSpPr>
          <p:nvPr>
            <p:ph type="sldNum" sz="quarter" idx="11"/>
          </p:nvPr>
        </p:nvSpPr>
        <p:spPr bwMode="auto">
          <a:xfrm>
            <a:off x="8316914" y="6492876"/>
            <a:ext cx="2351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967C63-0819-4680-8D3D-1FD3E16F0504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2851150"/>
          <a:ext cx="8534400" cy="2103438"/>
        </p:xfrm>
        <a:graphic>
          <a:graphicData uri="http://schemas.openxmlformats.org/drawingml/2006/table">
            <a:tbl>
              <a:tblPr/>
              <a:tblGrid>
                <a:gridCol w="2514600"/>
                <a:gridCol w="1752600"/>
                <a:gridCol w="1828800"/>
                <a:gridCol w="2438400"/>
              </a:tblGrid>
              <a:tr h="35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Measure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1994 Data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2006 Data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Result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Successful Projects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16%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More than doubled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Failed Projects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Almost halved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1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Money wasted on failed and challenged projects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$140B out of $250B or 56%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$53B out of $346B or 15%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Well more than halved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7" name="Rectangle 7"/>
          <p:cNvSpPr>
            <a:spLocks noChangeArrowheads="1"/>
          </p:cNvSpPr>
          <p:nvPr/>
        </p:nvSpPr>
        <p:spPr bwMode="auto">
          <a:xfrm>
            <a:off x="1752600" y="5410200"/>
            <a:ext cx="891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*Jim Johnson, “CHAOS 2006 Research Project,” </a:t>
            </a: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CHAOS Activity News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, vol. 2: issue 1, (2007).</a:t>
            </a:r>
          </a:p>
        </p:txBody>
      </p:sp>
      <p:sp>
        <p:nvSpPr>
          <p:cNvPr id="32802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Introduction to Project Management, Second Edition</a:t>
            </a:r>
          </a:p>
        </p:txBody>
      </p:sp>
    </p:spTree>
    <p:extLst>
      <p:ext uri="{BB962C8B-B14F-4D97-AF65-F5344CB8AC3E}">
        <p14:creationId xmlns:p14="http://schemas.microsoft.com/office/powerpoint/2010/main" val="23211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400</TotalTime>
  <Words>1737</Words>
  <Application>Microsoft Office PowerPoint</Application>
  <PresentationFormat>Widescreen</PresentationFormat>
  <Paragraphs>253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맑은 고딕</vt:lpstr>
      <vt:lpstr>Arial</vt:lpstr>
      <vt:lpstr>B Nazanin</vt:lpstr>
      <vt:lpstr>B Titr</vt:lpstr>
      <vt:lpstr>Calibri</vt:lpstr>
      <vt:lpstr>Century Schoolbook</vt:lpstr>
      <vt:lpstr>Corbel</vt:lpstr>
      <vt:lpstr>Homa</vt:lpstr>
      <vt:lpstr>IranNastaliq</vt:lpstr>
      <vt:lpstr>휴먼매직체</vt:lpstr>
      <vt:lpstr>Nazanin</vt:lpstr>
      <vt:lpstr>Times New Roman</vt:lpstr>
      <vt:lpstr>Titr</vt:lpstr>
      <vt:lpstr>Yagut</vt:lpstr>
      <vt:lpstr>Feathered</vt:lpstr>
      <vt:lpstr>مدیریت استراتژیک پروژه بخش اول: معرفی</vt:lpstr>
      <vt:lpstr>عناوین</vt:lpstr>
      <vt:lpstr>اهمیت مدیریت پروژه</vt:lpstr>
      <vt:lpstr>آمار و ارقامي در رابطه با مديريت پروژه</vt:lpstr>
      <vt:lpstr>آمار و ارقامي در رابطه با مديريت پروژه- وضع فجیع سرریز هزینه</vt:lpstr>
      <vt:lpstr>PowerPoint Presentation</vt:lpstr>
      <vt:lpstr>PowerPoint Presentation</vt:lpstr>
      <vt:lpstr>Growth in PMP Certification, 1993-2006</vt:lpstr>
      <vt:lpstr>PowerPoint Presentation</vt:lpstr>
      <vt:lpstr>اهميت مديريت پروژه در يك كلام</vt:lpstr>
      <vt:lpstr> بزرگان مدیریت پروژه </vt:lpstr>
      <vt:lpstr>تیلور به دنبال چه بود؟</vt:lpstr>
      <vt:lpstr>دیدگاههای مدیریت پروژه</vt:lpstr>
      <vt:lpstr>چرا برنامه ریزی؟</vt:lpstr>
      <vt:lpstr>مديريت پروژه- ايران</vt:lpstr>
      <vt:lpstr>مدیریت استراتژیک پروژه چیست؟  و  فرق آن با مدیریت پروژه چیست؟</vt:lpstr>
      <vt:lpstr>مدیریت استراتژیک پروژه چیست؟چند مثال</vt:lpstr>
      <vt:lpstr>ضرورت متنوع‌سازي فعاليت‌ها(Chandra, 2002) </vt:lpstr>
      <vt:lpstr>اهمیت متنوع سازی در شرایط موجود</vt:lpstr>
      <vt:lpstr>توجه روزافزون به مديريت سبد پروژه‌ها</vt:lpstr>
      <vt:lpstr>سطوح مديريت در شركت‌هاي پروژه‌محور </vt:lpstr>
      <vt:lpstr>سرفصل های درس مدیریت استراتژیک و فرایند ارائه درس</vt:lpstr>
      <vt:lpstr>سرفصل های درس</vt:lpstr>
      <vt:lpstr>سرفصل های بخش دوم: پروژه و مدیریت پروژه</vt:lpstr>
      <vt:lpstr>سرفصل های بخش سوم: استانداردهای مدیریت پروژه</vt:lpstr>
      <vt:lpstr>سرفصل های بخش چهارم: فرایندها و حوزه دانش مدیریت پروژه</vt:lpstr>
      <vt:lpstr>فهرست بخش ششم: مدیریت استراتژیک </vt:lpstr>
      <vt:lpstr>پروژه های تحقیقاتی درس</vt:lpstr>
      <vt:lpstr>PMI Sites to Visit </vt:lpstr>
      <vt:lpstr>مراجع</vt:lpstr>
      <vt:lpstr>ارتباط با 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استراتژیک پروژه بخش اول: معرفی</dc:title>
  <dc:creator>asus</dc:creator>
  <cp:lastModifiedBy>asus</cp:lastModifiedBy>
  <cp:revision>56</cp:revision>
  <dcterms:created xsi:type="dcterms:W3CDTF">2018-09-29T08:09:03Z</dcterms:created>
  <dcterms:modified xsi:type="dcterms:W3CDTF">2018-10-22T10:26:11Z</dcterms:modified>
</cp:coreProperties>
</file>