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A730-B517-492A-8E89-489744CBD923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68BC9-A26F-42BF-86C1-ABE5CD019F7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0780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3A730-B517-492A-8E89-489744CBD923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68BC9-A26F-42BF-86C1-ABE5CD019F7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895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>قوانین و مقررات حرفه ساختمان</a:t>
            </a:r>
            <a:endParaRPr lang="fa-IR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4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مقررات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04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4537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صلاحیت مهندسی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28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رشته های هفتگانه مهندسی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883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پروانه اشتغال مهندسی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022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گروه بندی ساختمان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041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077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b="1" smtClean="0"/>
              <a:t>صدور پروانه اشتغال به کار مهندسی –اشخاص حقیقی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879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احراز صلاحیت و دریافت پروانه اشتغال به کار سازنده حقوقی دارای صلاحیت از سازمان مدیریت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24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b="1" smtClean="0"/>
              <a:t>صدور پروانه اشتغال به کار سازنده حقوقی (پیمان مدیریت)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845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b="1" smtClean="0"/>
              <a:t>احراز صلاحیت و دریافت مجوز سازنده حقیقی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31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وضعیت تنقیحی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98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fa-IR" smtClean="0"/>
              <a:t>مراحل </a:t>
            </a:r>
            <a:r>
              <a:rPr lang="fa-IR" b="1" smtClean="0"/>
              <a:t>دریافت مجوز سازنده حقیقی (پیمان مدیریت)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862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i="1" smtClean="0"/>
              <a:t>شرایط لغو اعتبار پروانه اشتغال به کار مهندسی</a:t>
            </a:r>
            <a:r>
              <a:rPr lang="en-US" smtClean="0"/>
              <a:t/>
            </a:r>
            <a:br>
              <a:rPr lang="en-US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707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تعهدات عوامل اجرای پروژه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162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تعهدات مالک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726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مالک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0018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نقشه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19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مجری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541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تعهد نظارت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7031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نهادها و دستگاههای مرتبط با ساخت و ساز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69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نهادهای مرتبط با کار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42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مرجع تصویب قانون و مقرره در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13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مرجع صدور پروانه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51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شهرداری طبق مبحث دوم-1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93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شهرداری طبق مبحث دوم-2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726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شهرداری طبق مبحث دوم-3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77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شهرداری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288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اهداف و خط مشی های سازمان نظام مهندسی-ماده2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59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ارکان و تشکیلات سازمان های نظام مهندسی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911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سازمان نظام مهندسی ساختمان در کنترل ساختمان طبق مبحث دوم-1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81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سازمان نظام مهندسی ساختمان در کنترل ساختمان طبق مبحث دوم-2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259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سازمان نظام مهندسی ساختمان در کنترل ساختمان طبق مبحث دوم-3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mtClean="0">
                <a:solidFill>
                  <a:srgbClr val="0070C0"/>
                </a:solidFill>
                <a:cs typeface="B Titr" panose="00000700000000000000" pitchFamily="2" charset="-78"/>
              </a:rPr>
              <a:t>مهم ترین قوانین و مقررات اثرگذار بر ساخت و ساز کشور</a:t>
            </a:r>
            <a:endParaRPr lang="fa-IR" altLang="fa-IR" dirty="0" smtClean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1557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سازمان نظام مهندسی در شیوه نامه-1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5698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سازمان نظام مهندسی در شیوه نامه-2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847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سازمان نظام مهندسی در شیوه نامه-3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517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وظیفه شورای مرکزی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1617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هیأت پنج نفره استان تهران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16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وزارت راه و شهرسازی در کنترل ساختمان-مبحث دوم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673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ترویج مقررات ملی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91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سایر وظایف وزارت راه و شهرسازی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2104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چالش های ساخت و ساز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394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6 مشکل اساسی صنعت ساختمان ایران</a:t>
            </a:r>
            <a:br>
              <a:rPr lang="fa-IR" smtClean="0">
                <a:cs typeface="B Titr" panose="00000700000000000000" pitchFamily="2" charset="-78"/>
              </a:rPr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61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fa-IR" smtClean="0">
                <a:solidFill>
                  <a:srgbClr val="0070C0"/>
                </a:solidFill>
                <a:cs typeface="B Titr" panose="00000700000000000000" pitchFamily="2" charset="-78"/>
              </a:rPr>
              <a:t>سایر قوانین و مقررات</a:t>
            </a:r>
            <a:endParaRPr lang="fa-IR" altLang="fa-IR" dirty="0" smtClean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6246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وضعیت اشتغال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7247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نتیجه جستجو در </a:t>
            </a:r>
            <a:r>
              <a:rPr lang="en-CA" smtClean="0"/>
              <a:t>Google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913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وضعیت مهندسان در بیکاری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225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80 درصد دانشجویان کشور در 20 رشته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9094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1395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7">
              <a:lnSpc>
                <a:spcPct val="100000"/>
              </a:lnSpc>
              <a:defRPr/>
            </a:pPr>
            <a:r>
              <a:rPr lang="fa-IR" sz="2800" smtClean="0">
                <a:solidFill>
                  <a:srgbClr val="FF0000"/>
                </a:solidFill>
                <a:cs typeface="B Mitra" panose="00000400000000000000" pitchFamily="2" charset="-78"/>
              </a:rPr>
              <a:t>تعداد رشته محلهايي با بيشترين  پذيرنده رشته هاي عمده سازمان نظام مهندسي ساختمان </a:t>
            </a:r>
            <a:endParaRPr lang="en-US" sz="2800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330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478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z="2400" smtClean="0">
                <a:solidFill>
                  <a:srgbClr val="FF0000"/>
                </a:solidFill>
                <a:cs typeface="B Mitra" panose="00000400000000000000" pitchFamily="2" charset="-78"/>
              </a:rPr>
              <a:t>(نمونه:ساختمانهای گروه ب)</a:t>
            </a:r>
            <a:r>
              <a:rPr lang="en-US" sz="2400" smtClean="0">
                <a:solidFill>
                  <a:srgbClr val="FF0000"/>
                </a:solidFill>
                <a:cs typeface="B Mitra" panose="00000400000000000000" pitchFamily="2" charset="-78"/>
              </a:rPr>
              <a:t> </a:t>
            </a:r>
            <a:r>
              <a:rPr lang="fa-IR" sz="2400" smtClean="0">
                <a:solidFill>
                  <a:srgbClr val="FF0000"/>
                </a:solidFill>
                <a:cs typeface="B Mitra" panose="00000400000000000000" pitchFamily="2" charset="-78"/>
              </a:rPr>
              <a:t>مقایسه تعرفه ارائه خدمات مهندسی در سال 1393</a:t>
            </a:r>
            <a:endParaRPr lang="en-US" sz="2400" dirty="0">
              <a:solidFill>
                <a:srgbClr val="FF0000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723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آمار پروانه صادره ساخت مسکن سال 1392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368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وضعیت عمومی اقتصاد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68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اساسی ایران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2934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تحلیل وضع موجود حرفه ساخت و ساز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0809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استفاده از ظرفیت های مغفول قانون نظام مهندسی و کنترل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6703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ضرورت تغییر نگاه به آموزش مهندسی- واحدهای درسی پیشنهادی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642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smtClean="0"/>
              <a:t>دستیابی به کیفیت در ساخت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826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بازخوانی چند پرونده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0012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1143000" lvl="0" algn="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a-IR" altLang="fa-IR" b="1" i="1" smtClean="0">
                <a:solidFill>
                  <a:schemeClr val="tx1"/>
                </a:solidFill>
                <a:latin typeface="Times New Roman" panose="02020603050405020304" pitchFamily="18" charset="0"/>
                <a:cs typeface="B Mitra" panose="00000400000000000000" pitchFamily="2" charset="-78"/>
              </a:rPr>
              <a:t>بازخوانی یک پرونده: عنوان جرم : مرگ خاموش</a:t>
            </a:r>
            <a:endParaRPr lang="fa-IR" altLang="fa-IR" b="1" i="1" dirty="0">
              <a:solidFill>
                <a:schemeClr val="tx1"/>
              </a:solidFill>
              <a:latin typeface="Times New Roman" panose="02020603050405020304" pitchFamily="18" charset="0"/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4946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9987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4831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3352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ساختار قانون اساسی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075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اخلاق حرفه ای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652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04121"/>
      </p:ext>
    </p:extLst>
  </p:cSld>
  <p:clrMapOvr>
    <a:masterClrMapping/>
  </p:clrMapOvr>
  <p:transition spd="slow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نظام‌نامه رفتار حرفه‌ای اخلاقی در مهندسی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453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اخلاقی پنج‌گانه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3409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مصادیق رفتار حرفه‌ای منطبق بر اصول اخلاقی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6285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مصادیق رفتار حرفه‌ای منطبق بر اصول اخلاقی-2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3964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مصادیق رفتار حرفه‌ای منطبق بر اصول اخلاقی-3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238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مصادیق رفتار حرفه‌ای منطبق بر اصول اخلاقی-4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447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مصادیق رفتار حرفه‌ای منطبق بر اصول اخلاقی-5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5609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مصادیق رفتار حرفه‌ای منطبق بر اصول اخلاقی-6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5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اصل از قانون اساسی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715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محیط فعلی اخلاق حرفه ای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8786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پیشنهاد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52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00B050"/>
                </a:solidFill>
                <a:cs typeface="B Esfehan" panose="00000700000000000000" pitchFamily="2" charset="-78"/>
              </a:rPr>
              <a:t>با آرزوی سلامتی و بهروزی</a:t>
            </a:r>
            <a:endParaRPr lang="fa-IR" dirty="0">
              <a:solidFill>
                <a:srgbClr val="00B050"/>
              </a:solidFill>
              <a:cs typeface="B Esfehan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2725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چند منبع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1465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منبع قوانین و مقررات طرح های عمرانی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5842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2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های حق در قانون اساسی-1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های حق در قانون اساسی-2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77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مطالب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43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6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75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جلد اول قانون مدنی - در اموال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96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جلد دوم قانون مدنی - در اشخاص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3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جلد سوم قانون مدنی - در ادله اثبات دعوی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26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اصلاحیه های قانون مدنی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42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مجازات اسلامی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65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مجازات اسلامی جدید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12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کتاب های قانون مجازات اسلامی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8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کتاب اول-کلیات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7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مبانی قانونی و مقررات ساخت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4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مجازات اسلامی-بخش اول ـ کلیات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5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مجازات اسلامی-بخش دوم ـ مجازات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02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مجازات اسلامی-بخش </a:t>
            </a:r>
            <a:r>
              <a:rPr lang="ar-SA" b="1" smtClean="0"/>
              <a:t>سوم ـ جرائم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15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مجازات اسلامی-</a:t>
            </a:r>
            <a:r>
              <a:rPr lang="fa-IR" b="1" smtClean="0"/>
              <a:t>بخش چهارم ـ شرایط و موانع مسؤولیت 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05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بخش پنجم ـ ادله اثبات در امور 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51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قانون مجازات اسلامی-کتاب دوم-حدود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80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قانون مجازات اسلامی-کتاب سوم-قصاص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قانون مجازات اسلامی-کتاب چهارم-دیات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91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مواد قانون مجازات اسلامی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391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سایر قوانین مرتبط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5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قانون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92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توضیحاتی در مورد برخی قوانین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6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توضیحاتی در مورد برخی قوانین-2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40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آرای وحدت رویه حقوقی/کیفری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18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توجه: در صورت تعارض، مقررات بالادستی ملاک است.</a:t>
            </a:r>
            <a:br>
              <a:rPr lang="fa-IR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92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سایر قوانین مرتبط با ساخت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42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نظام حاکم بر ساخت و ساز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315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mtClean="0"/>
              <a:t>نظام حاکم بر ساخت و ساز کشور</a:t>
            </a:r>
            <a:endParaRPr lang="fa-IR" altLang="fa-IR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87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نظام فنی اجرایی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38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مقایسه ساخت در نظام فنی اجرایی و نظام مهندسی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سلسله مراتب قوانین و مقررات کشور در حوزه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13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fa-IR" smtClean="0"/>
              <a:t>چالش های عمومی نظام های فنی اجرایی کشور</a:t>
            </a:r>
            <a:endParaRPr lang="fa-IR" altLang="fa-IR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52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نظام مهندسی و کنترل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174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قانون نظام مهندسی و کنترل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055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آیین نامه اجرایی قانون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85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سایر آیین نامه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7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فصل اول: كليات، اهداف و خط مشي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81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2- اهداف قانون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3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smtClean="0">
                <a:cs typeface="B Titr" panose="00000700000000000000" pitchFamily="2" charset="-78"/>
              </a:rPr>
              <a:t>فصل دوم: تشكيلات، اركان، وظايف و اختيارات سازمان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موادی از فصل دوم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76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3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منابع علم حقوق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575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شرایط سلب عضویت اعضای سازمان استان-ماده 46 آیین نامه اجرایی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551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مهم ترین وظایف هیأت مدیره در ماده 15 قانون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6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فصل سوم: امور كاردانها و صنوف ساختماني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23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فصل چهارم: مقررات فني و كنترل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645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0070C0"/>
                </a:solidFill>
                <a:cs typeface="B Titr" panose="00000700000000000000" pitchFamily="2" charset="-78"/>
              </a:rPr>
              <a:t>ماده 33 قانون نظام مهندسی و کنترل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22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B Mitra" panose="00000400000000000000" pitchFamily="2" charset="-78"/>
              </a:rPr>
              <a:t>ماده 34</a:t>
            </a:r>
            <a:r>
              <a:rPr lang="fa-IR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B Mitra" panose="00000400000000000000" pitchFamily="2" charset="-78"/>
              </a:rPr>
              <a:t> قانون نظام مهندسی و کنترل ساختمان:</a:t>
            </a:r>
            <a:endParaRPr lang="fa-I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694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فصل پنجم و ششم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35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altLang="fa-IR" smtClean="0">
                <a:solidFill>
                  <a:srgbClr val="0070C0"/>
                </a:solidFill>
                <a:cs typeface="B Titr" panose="00000700000000000000" pitchFamily="2" charset="-78"/>
              </a:rPr>
              <a:t>مباحث مقررات ملی ساختمان</a:t>
            </a:r>
            <a:endParaRPr lang="fa-IR" altLang="fa-IR" dirty="0" smtClean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2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توجه!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4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مبحث دوم مقررات ملی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6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83624"/>
      </p:ext>
    </p:extLst>
  </p:cSld>
  <p:clrMapOvr>
    <a:masterClrMapping/>
  </p:clrMapOvr>
  <p:transition>
    <p:wedg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مباحث مقررات ملی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744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مرجعیت مقررات ملی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656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شیوه نامه ها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086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شيوه نامه اجرايي آيين نامه ماده 33 و آيين نامه اجرايي قانون</a:t>
            </a:r>
            <a:br>
              <a:rPr lang="fa-IR" smtClean="0"/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483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حدود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430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مجموعه شیوهنامهھا مصوب اردیبھشت ماه ١٣٨4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882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توجه!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4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تعاریف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44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تعاریف و اصطلاحات پایه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735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ساختمان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4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آماری از سامانه ملی قوانین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68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دوره اجرا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888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و عوامل اجرای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965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چرخه عمر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710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عوامل دارای صلاحیت خدمات مهندسی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591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طرح و ساخت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08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سایر عوامل اجرای کار طبق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47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افراد دارای پروانه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629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افراد دارای پروانه در شیوه نامه-ادامه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92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رابطه عوامل و نهادهای مرتبط با کار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850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b="1" smtClean="0"/>
              <a:t>ساختار مورد نظر پیش نویس مبحث دوم جدید</a:t>
            </a:r>
            <a:endParaRPr lang="en-US" b="1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4466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انواع قانون در طبقه بندی سامانه قوانین کشور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444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بازرس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17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گردش کار بازرسی ساخت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16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تفاوت نظارت و بازرسی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311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مقایسه نظارت، بازرسی، ممیزی و کارشناسی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996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خدمات آزمایشگاهی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22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خدمات آزمایشگاهی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917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تعرفه خدمات مهندسی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651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13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938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مبانی قیمت گذاری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55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914</Words>
  <Application>Microsoft Office PowerPoint</Application>
  <PresentationFormat>Widescreen</PresentationFormat>
  <Paragraphs>160</Paragraphs>
  <Slides>175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175</vt:i4>
      </vt:variant>
    </vt:vector>
  </HeadingPairs>
  <TitlesOfParts>
    <vt:vector size="184" baseType="lpstr">
      <vt:lpstr>Arial</vt:lpstr>
      <vt:lpstr>B Esfehan</vt:lpstr>
      <vt:lpstr>B Mitra</vt:lpstr>
      <vt:lpstr>B Titr</vt:lpstr>
      <vt:lpstr>Calibri</vt:lpstr>
      <vt:lpstr>Calibri Light</vt:lpstr>
      <vt:lpstr>Gill Sans MT</vt:lpstr>
      <vt:lpstr>Times New Roman</vt:lpstr>
      <vt:lpstr>Office Theme</vt:lpstr>
      <vt:lpstr>قوانین و مقررات حرفه ساختمان</vt:lpstr>
      <vt:lpstr>فهرست مطالب</vt:lpstr>
      <vt:lpstr>مبانی قانونی و مقررات ساخت</vt:lpstr>
      <vt:lpstr>تعریف قانون</vt:lpstr>
      <vt:lpstr>سلسله مراتب قوانین و مقررات کشور در حوزه ساختمان</vt:lpstr>
      <vt:lpstr>منابع علم حقوق</vt:lpstr>
      <vt:lpstr>PowerPoint Presentation</vt:lpstr>
      <vt:lpstr>آماری از سامانه ملی قوانین کشور</vt:lpstr>
      <vt:lpstr>انواع قانون در طبقه بندی سامانه قوانین کشور</vt:lpstr>
      <vt:lpstr>انواع مقررات</vt:lpstr>
      <vt:lpstr>انواع وضعیت تنقیحی</vt:lpstr>
      <vt:lpstr>چند مرجع تصویب قانون و مقرره در کشور</vt:lpstr>
      <vt:lpstr>مهم ترین قوانین و مقررات اثرگذار بر ساخت و ساز کشور</vt:lpstr>
      <vt:lpstr>سایر قوانین و مقررات</vt:lpstr>
      <vt:lpstr>قانون اساسی ایران</vt:lpstr>
      <vt:lpstr>ساختار قانون اساسی</vt:lpstr>
      <vt:lpstr>چند اصل از قانون اساسی</vt:lpstr>
      <vt:lpstr>نمونه های حق در قانون اساسی-1</vt:lpstr>
      <vt:lpstr>نمونه های حق در قانون اساسی-2</vt:lpstr>
      <vt:lpstr>قانون مدنی</vt:lpstr>
      <vt:lpstr>قانون مدنی</vt:lpstr>
      <vt:lpstr>جلد اول قانون مدنی - در اموال</vt:lpstr>
      <vt:lpstr>جلد دوم قانون مدنی - در اشخاص</vt:lpstr>
      <vt:lpstr>جلد سوم قانون مدنی - در ادله اثبات دعوی</vt:lpstr>
      <vt:lpstr>اصلاحیه های قانون مدنی</vt:lpstr>
      <vt:lpstr>قانون مجازات اسلامی</vt:lpstr>
      <vt:lpstr>قانون مجازات اسلامی جدید</vt:lpstr>
      <vt:lpstr>کتاب های قانون مجازات اسلامی</vt:lpstr>
      <vt:lpstr>کتاب اول-کلیات</vt:lpstr>
      <vt:lpstr>قانون مجازات اسلامی-بخش اول ـ کلیات</vt:lpstr>
      <vt:lpstr>قانون مجازات اسلامی-بخش دوم ـ مجازات ها</vt:lpstr>
      <vt:lpstr>قانون مجازات اسلامی-بخش سوم ـ جرائم</vt:lpstr>
      <vt:lpstr>قانون مجازات اسلامی-بخش چهارم ـ شرایط و موانع مسؤولیت کیفری</vt:lpstr>
      <vt:lpstr>بخش پنجم ـ ادله اثبات در امور کیفری</vt:lpstr>
      <vt:lpstr>قانون مجازات اسلامی-کتاب دوم-حدود</vt:lpstr>
      <vt:lpstr>قانون مجازات اسلامی-کتاب سوم-قصاص</vt:lpstr>
      <vt:lpstr>قانون مجازات اسلامی-کتاب چهارم-دیات</vt:lpstr>
      <vt:lpstr>برخی مواد قانون مجازات اسلامی</vt:lpstr>
      <vt:lpstr>سایر قوانین مرتبط</vt:lpstr>
      <vt:lpstr>PowerPoint Presentation</vt:lpstr>
      <vt:lpstr>توضیحاتی در مورد برخی قوانین</vt:lpstr>
      <vt:lpstr>توضیحاتی در مورد برخی قوانین-2</vt:lpstr>
      <vt:lpstr>آرای وحدت رویه حقوقی/کیفری</vt:lpstr>
      <vt:lpstr>توجه: در صورت تعارض، مقررات بالادستی ملاک است. </vt:lpstr>
      <vt:lpstr>سایر قوانین مرتبط با ساخت </vt:lpstr>
      <vt:lpstr>نظام حاکم بر ساخت و ساز</vt:lpstr>
      <vt:lpstr>نظام حاکم بر ساخت و ساز کشور</vt:lpstr>
      <vt:lpstr>نظام فنی اجرایی</vt:lpstr>
      <vt:lpstr>مقایسه ساخت در نظام فنی اجرایی و نظام مهندسی</vt:lpstr>
      <vt:lpstr>چالش های عمومی نظام های فنی اجرایی کشور</vt:lpstr>
      <vt:lpstr>قانون نظام مهندسی و کنترل ساختمان</vt:lpstr>
      <vt:lpstr>قانون نظام مهندسی و کنترل ساختمان</vt:lpstr>
      <vt:lpstr>آیین نامه اجرایی قانون</vt:lpstr>
      <vt:lpstr>سایر آیین نامه ها</vt:lpstr>
      <vt:lpstr>فصل اول: كليات، اهداف و خط مشي</vt:lpstr>
      <vt:lpstr>ماده 2- اهداف قانون</vt:lpstr>
      <vt:lpstr>فصل دوم: تشكيلات، اركان، وظايف و اختيارات سازمان</vt:lpstr>
      <vt:lpstr>موادی از فصل دوم</vt:lpstr>
      <vt:lpstr>PowerPoint Presentation</vt:lpstr>
      <vt:lpstr>شرایط سلب عضویت اعضای سازمان استان-ماده 46 آیین نامه اجرایی</vt:lpstr>
      <vt:lpstr>مهم ترین وظایف هیأت مدیره در ماده 15 قانون</vt:lpstr>
      <vt:lpstr>فصل سوم: امور كاردانها و صنوف ساختماني</vt:lpstr>
      <vt:lpstr>فصل چهارم: مقررات فني و كنترل ساختمان</vt:lpstr>
      <vt:lpstr>ماده 33 قانون نظام مهندسی و کنترل ساختمان</vt:lpstr>
      <vt:lpstr>ماده 34 قانون نظام مهندسی و کنترل ساختمان:</vt:lpstr>
      <vt:lpstr>فصل پنجم و ششم</vt:lpstr>
      <vt:lpstr>مباحث مقررات ملی ساختمان</vt:lpstr>
      <vt:lpstr>توجه!</vt:lpstr>
      <vt:lpstr>مبحث دوم مقررات ملی ساختمان</vt:lpstr>
      <vt:lpstr>مباحث مقررات ملی ساختمان</vt:lpstr>
      <vt:lpstr>مرجعیت مقررات ملی ساختمان</vt:lpstr>
      <vt:lpstr>شیوه نامه ها</vt:lpstr>
      <vt:lpstr>شيوه نامه اجرايي آيين نامه ماده 33 و آيين نامه اجرايي قانون </vt:lpstr>
      <vt:lpstr>حدود شیوه نامه</vt:lpstr>
      <vt:lpstr>مجموعه شیوهنامهھا مصوب اردیبھشت ماه ١٣٨4</vt:lpstr>
      <vt:lpstr>توجه!</vt:lpstr>
      <vt:lpstr>تعاریف</vt:lpstr>
      <vt:lpstr>تعاریف و اصطلاحات پایه</vt:lpstr>
      <vt:lpstr>تعریف ساختمان در شیوه نامه</vt:lpstr>
      <vt:lpstr>دوره اجرا</vt:lpstr>
      <vt:lpstr>مراحل و عوامل اجرای کار</vt:lpstr>
      <vt:lpstr>مراحل چرخه عمر</vt:lpstr>
      <vt:lpstr>عوامل دارای صلاحیت خدمات مهندسی</vt:lpstr>
      <vt:lpstr>طرح و ساخت</vt:lpstr>
      <vt:lpstr>سایر عوامل اجرای کار طبق شیوه نامه</vt:lpstr>
      <vt:lpstr>وظایف افراد دارای پروانه در شیوه نامه</vt:lpstr>
      <vt:lpstr>وظایف افراد دارای پروانه در شیوه نامه-ادامه</vt:lpstr>
      <vt:lpstr>رابطه عوامل و نهادهای مرتبط با کار ساختمانی</vt:lpstr>
      <vt:lpstr>ساختار مورد نظر پیش نویس مبحث دوم جدید</vt:lpstr>
      <vt:lpstr>بازرس</vt:lpstr>
      <vt:lpstr>نمونه گردش کار بازرسی ساخت</vt:lpstr>
      <vt:lpstr>تفاوت نظارت و بازرسی</vt:lpstr>
      <vt:lpstr>مقایسه نظارت، بازرسی، ممیزی و کارشناسی</vt:lpstr>
      <vt:lpstr>خدمات آزمایشگاهی</vt:lpstr>
      <vt:lpstr>خدمات آزمایشگاهی</vt:lpstr>
      <vt:lpstr>تعرفه خدمات مهندسی</vt:lpstr>
      <vt:lpstr>PowerPoint Presentation</vt:lpstr>
      <vt:lpstr>PowerPoint Presentation</vt:lpstr>
      <vt:lpstr>مبانی قیمت گذاری در شیوه نامه</vt:lpstr>
      <vt:lpstr>PowerPoint Presentation</vt:lpstr>
      <vt:lpstr>صلاحیت مهندسی ساختمان</vt:lpstr>
      <vt:lpstr>رشته های هفتگانه مهندسی ساختمان</vt:lpstr>
      <vt:lpstr>پروانه اشتغال مهندسی</vt:lpstr>
      <vt:lpstr>گروه بندی ساختمان ها</vt:lpstr>
      <vt:lpstr>PowerPoint Presentation</vt:lpstr>
      <vt:lpstr>صدور پروانه اشتغال به کار مهندسی –اشخاص حقیقی </vt:lpstr>
      <vt:lpstr>احراز صلاحیت و دریافت پروانه اشتغال به کار سازنده حقوقی دارای صلاحیت از سازمان مدیریت</vt:lpstr>
      <vt:lpstr>صدور پروانه اشتغال به کار سازنده حقوقی (پیمان مدیریت) </vt:lpstr>
      <vt:lpstr>احراز صلاحیت و دریافت مجوز سازنده حقیقی </vt:lpstr>
      <vt:lpstr>مراحل دریافت مجوز سازنده حقیقی (پیمان مدیریت) </vt:lpstr>
      <vt:lpstr>شرایط لغو اعتبار پروانه اشتغال به کار مهندسی </vt:lpstr>
      <vt:lpstr>تعهدات عوامل اجرای پروژه ساختمانی</vt:lpstr>
      <vt:lpstr>تعهدات مالک</vt:lpstr>
      <vt:lpstr>برگ تعهد مالک</vt:lpstr>
      <vt:lpstr>برگ تعهد نقشه</vt:lpstr>
      <vt:lpstr>برگ تعهد مجری</vt:lpstr>
      <vt:lpstr>برگ تعهد نظارت</vt:lpstr>
      <vt:lpstr>وظایف نهادها و دستگاههای مرتبط با ساخت و ساز</vt:lpstr>
      <vt:lpstr>نهادهای مرتبط با کار ساختمانی</vt:lpstr>
      <vt:lpstr>مرجع صدور پروانه</vt:lpstr>
      <vt:lpstr>وظایف شهرداری طبق مبحث دوم-1</vt:lpstr>
      <vt:lpstr>وظایف شهرداری طبق مبحث دوم-2</vt:lpstr>
      <vt:lpstr>وظایف شهرداری طبق مبحث دوم-3</vt:lpstr>
      <vt:lpstr>وظایف شهرداری در شیوه نامه</vt:lpstr>
      <vt:lpstr>اهداف و خط مشی های سازمان نظام مهندسی-ماده2</vt:lpstr>
      <vt:lpstr>ارکان و تشکیلات سازمان های نظام مهندسی</vt:lpstr>
      <vt:lpstr>وظایف سازمان نظام مهندسی ساختمان در کنترل ساختمان طبق مبحث دوم-1</vt:lpstr>
      <vt:lpstr>وظایف سازمان نظام مهندسی ساختمان در کنترل ساختمان طبق مبحث دوم-2</vt:lpstr>
      <vt:lpstr>وظایف سازمان نظام مهندسی ساختمان در کنترل ساختمان طبق مبحث دوم-3</vt:lpstr>
      <vt:lpstr>وظایف سازمان نظام مهندسی در شیوه نامه-1</vt:lpstr>
      <vt:lpstr>وظایف سازمان نظام مهندسی در شیوه نامه-2</vt:lpstr>
      <vt:lpstr>وظایف سازمان نظام مهندسی در شیوه نامه-3</vt:lpstr>
      <vt:lpstr>وظیفه شورای مرکزی</vt:lpstr>
      <vt:lpstr>هیأت پنج نفره استان تهران</vt:lpstr>
      <vt:lpstr>وظایف وزارت راه و شهرسازی در کنترل ساختمان-مبحث دوم</vt:lpstr>
      <vt:lpstr>ترویج مقررات ملی</vt:lpstr>
      <vt:lpstr>سایر وظایف وزارت راه و شهرسازی</vt:lpstr>
      <vt:lpstr>چالش های ساخت و ساز کشور</vt:lpstr>
      <vt:lpstr>6 مشکل اساسی صنعت ساختمان ایران </vt:lpstr>
      <vt:lpstr>وضعیت اشتغال کشور</vt:lpstr>
      <vt:lpstr>نتیجه جستجو در Google</vt:lpstr>
      <vt:lpstr>وضعیت مهندسان در بیکاری</vt:lpstr>
      <vt:lpstr>80 درصد دانشجویان کشور در 20 رشته</vt:lpstr>
      <vt:lpstr>PowerPoint Presentation</vt:lpstr>
      <vt:lpstr>تعداد رشته محلهايي با بيشترين  پذيرنده رشته هاي عمده سازمان نظام مهندسي ساختمان </vt:lpstr>
      <vt:lpstr>PowerPoint Presentation</vt:lpstr>
      <vt:lpstr>(نمونه:ساختمانهای گروه ب) مقایسه تعرفه ارائه خدمات مهندسی در سال 1393</vt:lpstr>
      <vt:lpstr>آمار پروانه صادره ساخت مسکن سال 1392</vt:lpstr>
      <vt:lpstr>وضعیت عمومی اقتصاد کشور</vt:lpstr>
      <vt:lpstr>تحلیل وضع موجود حرفه ساخت و ساز</vt:lpstr>
      <vt:lpstr>استفاده از ظرفیت های مغفول قانون نظام مهندسی و کنترل ساختمان</vt:lpstr>
      <vt:lpstr>ضرورت تغییر نگاه به آموزش مهندسی- واحدهای درسی پیشنهادی</vt:lpstr>
      <vt:lpstr>دستیابی به کیفیت در ساخت</vt:lpstr>
      <vt:lpstr>بازخوانی چند پرونده</vt:lpstr>
      <vt:lpstr>بازخوانی یک پرونده: عنوان جرم : مرگ خاموش</vt:lpstr>
      <vt:lpstr>PowerPoint Presentation</vt:lpstr>
      <vt:lpstr>PowerPoint Presentation</vt:lpstr>
      <vt:lpstr>PowerPoint Presentation</vt:lpstr>
      <vt:lpstr>PowerPoint Presentation</vt:lpstr>
      <vt:lpstr>اخلاق حرفه ای</vt:lpstr>
      <vt:lpstr>PowerPoint Presentation</vt:lpstr>
      <vt:lpstr>نظام‌نامه رفتار حرفه‌ای اخلاقی در مهندسی ساختمان</vt:lpstr>
      <vt:lpstr>اصول اخلاقی پنج‌گانه </vt:lpstr>
      <vt:lpstr>مصادیق رفتار حرفه‌ای منطبق بر اصول اخلاقی</vt:lpstr>
      <vt:lpstr>مصادیق رفتار حرفه‌ای منطبق بر اصول اخلاقی-2</vt:lpstr>
      <vt:lpstr>مصادیق رفتار حرفه‌ای منطبق بر اصول اخلاقی-3</vt:lpstr>
      <vt:lpstr>مصادیق رفتار حرفه‌ای منطبق بر اصول اخلاقی-4</vt:lpstr>
      <vt:lpstr>مصادیق رفتار حرفه‌ای منطبق بر اصول اخلاقی-5</vt:lpstr>
      <vt:lpstr>مصادیق رفتار حرفه‌ای منطبق بر اصول اخلاقی-6</vt:lpstr>
      <vt:lpstr>محیط فعلی اخلاق حرفه ای</vt:lpstr>
      <vt:lpstr>چند پیشنهاد</vt:lpstr>
      <vt:lpstr>با آرزوی سلامتی و بهروزی</vt:lpstr>
      <vt:lpstr>معرفی چند منبع</vt:lpstr>
      <vt:lpstr>منبع قوانین و مقررات طرح های عمرانی</vt:lpstr>
      <vt:lpstr>PowerPoint Presentation</vt:lpstr>
    </vt:vector>
  </TitlesOfParts>
  <Company>SolarSys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قوانین و مقررات حرفه ساختمان</dc:title>
  <dc:creator>ArmanSara</dc:creator>
  <cp:lastModifiedBy>ArmanSara</cp:lastModifiedBy>
  <cp:revision>1</cp:revision>
  <dcterms:created xsi:type="dcterms:W3CDTF">2017-12-19T20:04:30Z</dcterms:created>
  <dcterms:modified xsi:type="dcterms:W3CDTF">2017-12-19T20:04:30Z</dcterms:modified>
</cp:coreProperties>
</file>