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5C55-B920-4F14-AB63-218917A6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9C2CB-B104-4F05-B0F8-D5500AE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E2A-45E9-46DC-BEC8-D40BEDE1ED9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4BF72-F378-45E1-9BD6-824A706C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778E6-E14D-4622-9547-46DE68FB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C36E-EFE0-4E74-BD7F-95A6837EB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4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F32EE-43D8-4773-B158-762A64D1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AAA74-5126-4FB8-B04D-57FA6BFD3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853B7-668B-46A8-8652-50BDBCE21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4E2A-45E9-46DC-BEC8-D40BEDE1ED9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04BCB-44CE-47CF-A6B2-F5D696A45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4868-CAAC-42B8-8605-4B0088E30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C36E-EFE0-4E74-BD7F-95A6837EB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4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41CBEF-8F7B-4031-88EE-04D0A495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7200">
                <a:cs typeface="B Elm" pitchFamily="2" charset="-78"/>
              </a:rPr>
              <a:t>نگهداري و تعميرات ماشين‌آلات</a:t>
            </a:r>
            <a:endParaRPr lang="fa-IR" sz="7200" dirty="0">
              <a:cs typeface="B Elm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8A7DE-118D-495C-873A-BADFB1F4E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7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046C79-9FAF-4CB0-B4EE-98FC216C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sz="4000">
                <a:solidFill>
                  <a:schemeClr val="accent1"/>
                </a:solidFill>
              </a:rPr>
              <a:t>دست‌آوردهاي جديد نت در </a:t>
            </a:r>
            <a:r>
              <a:rPr lang="fa-IR" sz="4000">
                <a:solidFill>
                  <a:schemeClr val="accent1"/>
                </a:solidFill>
              </a:rPr>
              <a:t>دوره سوم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BD14E-A480-4888-99B1-C2091556E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8792"/>
      </p:ext>
    </p:extLst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15A875-CE55-4349-A54F-6E4B0375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chemeClr val="accent1"/>
                </a:solidFill>
              </a:rPr>
              <a:t>استراتژي هاي كاربردي در نت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AD32E-350F-4FF9-B8F3-5C919BAF2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7378"/>
      </p:ext>
    </p:extLst>
  </p:cSld>
  <p:clrMapOvr>
    <a:masterClrMapping/>
  </p:clrMapOvr>
  <p:transition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25322-CDAA-4BC4-9675-0A15262B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z="3500">
                <a:solidFill>
                  <a:schemeClr val="accent1"/>
                </a:solidFill>
                <a:latin typeface="Batang" pitchFamily="18" charset="-127"/>
              </a:rPr>
              <a:t>نگهداري و تعميرات واكنشي</a:t>
            </a:r>
            <a:br>
              <a:rPr lang="fa-IR" sz="3500">
                <a:solidFill>
                  <a:schemeClr val="accent1"/>
                </a:solidFill>
                <a:latin typeface="Batang" pitchFamily="18" charset="-127"/>
              </a:rPr>
            </a:br>
            <a:r>
              <a:rPr lang="ar-SA" sz="3500">
                <a:solidFill>
                  <a:schemeClr val="accent1"/>
                </a:solidFill>
                <a:latin typeface="Batang" pitchFamily="18" charset="-127"/>
              </a:rPr>
              <a:t>  (</a:t>
            </a:r>
            <a:r>
              <a:rPr lang="en-US" sz="3500">
                <a:solidFill>
                  <a:schemeClr val="accent1"/>
                </a:solidFill>
                <a:latin typeface="Batang" pitchFamily="18" charset="-127"/>
              </a:rPr>
              <a:t>Reactive  Maintenance</a:t>
            </a:r>
            <a:r>
              <a:rPr lang="ar-SA" sz="3500">
                <a:solidFill>
                  <a:schemeClr val="accent1"/>
                </a:solidFill>
                <a:latin typeface="Batang" pitchFamily="18" charset="-127"/>
              </a:rPr>
              <a:t>)</a:t>
            </a:r>
            <a:endParaRPr lang="en-US" sz="3500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6D503-3549-406F-A62D-233EA8D99B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46399"/>
      </p:ext>
    </p:extLst>
  </p:cSld>
  <p:clrMapOvr>
    <a:masterClrMapping/>
  </p:clrMapOvr>
  <p:transition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C09412-8167-4F49-93B9-3BFC80AF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نگهداري و تعميرات پيشگيرانه</a:t>
            </a:r>
            <a:br>
              <a:rPr lang="fa-IR" sz="3000">
                <a:solidFill>
                  <a:schemeClr val="accent1"/>
                </a:solidFill>
                <a:latin typeface="Batang" pitchFamily="18" charset="-127"/>
              </a:rPr>
            </a:b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 (</a:t>
            </a:r>
            <a:r>
              <a:rPr lang="en-US" sz="3000">
                <a:solidFill>
                  <a:schemeClr val="accent1"/>
                </a:solidFill>
                <a:latin typeface="Batang" pitchFamily="18" charset="-127"/>
              </a:rPr>
              <a:t>Preventive Maintenance</a:t>
            </a: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)</a:t>
            </a:r>
            <a:endParaRPr lang="en-US" sz="3000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6D50F-7AF8-489F-BB08-A0581B110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3283"/>
      </p:ext>
    </p:extLst>
  </p:cSld>
  <p:clrMapOvr>
    <a:masterClrMapping/>
  </p:clrMapOvr>
  <p:transition>
    <p:pull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2F4C4C-8B05-48E4-8F31-1D617EB5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نگهداري و تعميرات پيشگويانه</a:t>
            </a:r>
            <a:br>
              <a:rPr lang="fa-IR" sz="3000">
                <a:solidFill>
                  <a:schemeClr val="accent1"/>
                </a:solidFill>
                <a:latin typeface="Batang" pitchFamily="18" charset="-127"/>
              </a:rPr>
            </a:b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 (</a:t>
            </a:r>
            <a:r>
              <a:rPr lang="en-US" sz="3000">
                <a:solidFill>
                  <a:schemeClr val="accent1"/>
                </a:solidFill>
                <a:latin typeface="Batang" pitchFamily="18" charset="-127"/>
              </a:rPr>
              <a:t>Predictive Maintenance</a:t>
            </a: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) </a:t>
            </a:r>
            <a:endParaRPr lang="en-US" sz="3000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BE098-A15E-4374-BAEA-FE06BF8FE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1379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442DA7-4A9D-44F1-BA92-D0629CB6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نگهداري و تعميرات </a:t>
            </a:r>
            <a:r>
              <a:rPr lang="fa-IR" sz="3000">
                <a:solidFill>
                  <a:schemeClr val="accent1"/>
                </a:solidFill>
                <a:latin typeface="Batang" pitchFamily="18" charset="-127"/>
              </a:rPr>
              <a:t>موثر</a:t>
            </a: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  (</a:t>
            </a:r>
            <a:r>
              <a:rPr lang="en-US" sz="3000">
                <a:solidFill>
                  <a:schemeClr val="accent1"/>
                </a:solidFill>
                <a:latin typeface="Batang" pitchFamily="18" charset="-127"/>
              </a:rPr>
              <a:t>Proactive  Maintenance</a:t>
            </a:r>
            <a:r>
              <a:rPr lang="ar-SA" sz="3000">
                <a:solidFill>
                  <a:schemeClr val="accent1"/>
                </a:solidFill>
                <a:latin typeface="Batang" pitchFamily="18" charset="-127"/>
              </a:rPr>
              <a:t>) </a:t>
            </a:r>
            <a:endParaRPr lang="en-US" sz="3000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B7AA9-51B5-42CC-B6B8-0CDA649B48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6586"/>
      </p:ext>
    </p:extLst>
  </p:cSld>
  <p:clrMapOvr>
    <a:masterClrMapping/>
  </p:clrMapOvr>
  <p:transition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4AA342-A74E-4ED0-BAAC-374B913C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sz="3800">
                <a:solidFill>
                  <a:schemeClr val="accent1"/>
                </a:solidFill>
              </a:rPr>
              <a:t>ماموريت هاي نت</a:t>
            </a:r>
            <a:endParaRPr lang="en-US" sz="38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7B981-4EF7-433C-ADE3-5710892721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82175"/>
      </p:ext>
    </p:extLst>
  </p:cSld>
  <p:clrMapOvr>
    <a:masterClrMapping/>
  </p:clrMapOvr>
  <p:transition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B17403-7A0A-4F39-8C12-4AEE7D7D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500" b="1">
                <a:solidFill>
                  <a:schemeClr val="accent1"/>
                </a:solidFill>
              </a:rPr>
              <a:t>حفره کوچکي که يک شرکت غول پيکر نفتي را تکان داد </a:t>
            </a:r>
            <a:endParaRPr lang="en-US" sz="35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96DD7-7C8F-433D-925C-1CE55F370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7292"/>
      </p:ext>
    </p:extLst>
  </p:cSld>
  <p:clrMapOvr>
    <a:masterClrMapping/>
  </p:clrMapOvr>
  <p:transition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5E99D-B24C-4183-A1BD-204D5406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000" b="1">
                <a:solidFill>
                  <a:schemeClr val="accent1"/>
                </a:solidFill>
              </a:rPr>
              <a:t>9 درس مهم از پرخرج ترين اشتباه نگهداري و تعميرات در سالهاي اخير</a:t>
            </a:r>
            <a:r>
              <a:rPr lang="en-US" sz="3000">
                <a:solidFill>
                  <a:schemeClr val="accent1"/>
                </a:solidFill>
              </a:rPr>
              <a:t>  </a:t>
            </a:r>
            <a:endParaRPr lang="en-US" sz="3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8755A-FD19-4729-B8A4-DD4CCC752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2965"/>
      </p:ext>
    </p:extLst>
  </p:cSld>
  <p:clrMapOvr>
    <a:masterClrMapping/>
  </p:clrMapOvr>
  <p:transition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EBE40E-9906-4504-A2FF-F1C4B0D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000" b="1">
                <a:solidFill>
                  <a:schemeClr val="accent1"/>
                </a:solidFill>
              </a:rPr>
              <a:t>9 درس مهم از پرخرج ترين اشتباه نگهداري و تعميرات در سالهاي اخير</a:t>
            </a:r>
            <a:r>
              <a:rPr lang="en-US" sz="3000">
                <a:solidFill>
                  <a:schemeClr val="accent1"/>
                </a:solidFill>
              </a:rPr>
              <a:t> 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D3BA7-4F8E-45E1-B41A-C037797B8A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9615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3FE27-1987-4A7B-8EB9-7E0324C2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6000" b="1">
                <a:latin typeface="Baasem" pitchFamily="2" charset="2"/>
                <a:cs typeface="B Majid Shadow" pitchFamily="2" charset="-78"/>
              </a:rPr>
              <a:t>بســــــــم الله الرحمن الرحيـــم</a:t>
            </a:r>
            <a:endParaRPr lang="en-US" sz="6000" b="1">
              <a:latin typeface="Baasem" pitchFamily="2" charset="2"/>
              <a:cs typeface="B Majid Shadow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56DA5-48A4-4186-9374-EFF123234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9175"/>
      </p:ext>
    </p:extLst>
  </p:cSld>
  <p:clrMapOvr>
    <a:masterClrMapping/>
  </p:clrMapOvr>
  <p:transition spd="med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9B7384-F545-4BBC-BE7A-83F515A5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000" b="1">
                <a:solidFill>
                  <a:schemeClr val="accent1"/>
                </a:solidFill>
              </a:rPr>
              <a:t>9 درس مهم از پرخرج ترين اشتباه نگهداري و تعميرات در سالهاي اخير</a:t>
            </a:r>
            <a:r>
              <a:rPr lang="en-US" sz="3000">
                <a:solidFill>
                  <a:schemeClr val="accent1"/>
                </a:solidFill>
              </a:rPr>
              <a:t> 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33CFB-FE7C-469C-891A-B60BF7DE2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45170"/>
      </p:ext>
    </p:extLst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0B74F8-0A90-4FB0-8456-09A9A56B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000" b="1">
                <a:solidFill>
                  <a:schemeClr val="accent1"/>
                </a:solidFill>
              </a:rPr>
              <a:t>9 درس مهم از پرخرج ترين اشتباه نگهداري و تعميرات در سالهاي اخير</a:t>
            </a:r>
            <a:r>
              <a:rPr lang="en-US" sz="3000">
                <a:solidFill>
                  <a:schemeClr val="accent1"/>
                </a:solidFill>
              </a:rPr>
              <a:t> 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532DF-EB4A-47DF-ACB7-CC8D220AEC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7991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3EA8E7-7BBB-4966-8930-7B681F47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>
                <a:solidFill>
                  <a:schemeClr val="accent1"/>
                </a:solidFill>
              </a:rPr>
              <a:t>9 درس مهم از پرخرج ترين اشتباه نگهداري و تعميرات در سالهاي اخير</a:t>
            </a:r>
            <a:r>
              <a:rPr lang="en-US">
                <a:solidFill>
                  <a:schemeClr val="accent1"/>
                </a:solidFill>
              </a:rPr>
              <a:t> 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B68AB-65AC-4C17-B4B6-BD33C1AF71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7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B05796-6E58-4121-B714-787F6FC4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chemeClr val="accent1"/>
                </a:solidFill>
              </a:rPr>
              <a:t>اجزاء‌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ک س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ستم نگهدار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 و تعم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رات( نت)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60726-1399-4B2C-B327-05C79C98E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34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B4DEC-E018-4EB6-9DF3-90223DEF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>
                <a:solidFill>
                  <a:srgbClr val="996600"/>
                </a:solidFill>
              </a:rPr>
              <a:t>ارتباطات اجزاء‌</a:t>
            </a:r>
            <a:r>
              <a:rPr lang="ar-SA">
                <a:solidFill>
                  <a:srgbClr val="996600"/>
                </a:solidFill>
              </a:rPr>
              <a:t>ي</a:t>
            </a:r>
            <a:r>
              <a:rPr lang="fa-IR">
                <a:solidFill>
                  <a:srgbClr val="996600"/>
                </a:solidFill>
              </a:rPr>
              <a:t>ک س</a:t>
            </a:r>
            <a:r>
              <a:rPr lang="ar-SA">
                <a:solidFill>
                  <a:srgbClr val="996600"/>
                </a:solidFill>
              </a:rPr>
              <a:t>ي</a:t>
            </a:r>
            <a:r>
              <a:rPr lang="fa-IR">
                <a:solidFill>
                  <a:srgbClr val="996600"/>
                </a:solidFill>
              </a:rPr>
              <a:t>ستم نت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942E3-DE86-48D3-A256-8C6C2B7252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778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F7DE87-2F79-4D6F-930C-8A1709CA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4000">
                <a:solidFill>
                  <a:schemeClr val="accent1"/>
                </a:solidFill>
              </a:rPr>
              <a:t>1- برنامه‌ر</a:t>
            </a:r>
            <a:r>
              <a:rPr lang="ar-SA" sz="4000">
                <a:solidFill>
                  <a:schemeClr val="accent1"/>
                </a:solidFill>
              </a:rPr>
              <a:t>ي</a:t>
            </a:r>
            <a:r>
              <a:rPr lang="fa-IR" sz="4000">
                <a:solidFill>
                  <a:schemeClr val="accent1"/>
                </a:solidFill>
              </a:rPr>
              <a:t>ز</a:t>
            </a:r>
            <a:r>
              <a:rPr lang="ar-SA" sz="4000">
                <a:solidFill>
                  <a:schemeClr val="accent1"/>
                </a:solidFill>
              </a:rPr>
              <a:t>ي</a:t>
            </a:r>
            <a:r>
              <a:rPr lang="fa-IR" sz="4000">
                <a:solidFill>
                  <a:schemeClr val="accent1"/>
                </a:solidFill>
              </a:rPr>
              <a:t> و کنترل</a:t>
            </a:r>
            <a:endParaRPr lang="fa-IR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9661B-95CD-41CB-B4E4-1435C30D30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826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93035-16CA-4E61-A4E9-F281BBB0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b="1">
                <a:solidFill>
                  <a:schemeClr val="accent1"/>
                </a:solidFill>
                <a:latin typeface="Tahoma" pitchFamily="34" charset="0"/>
              </a:rPr>
              <a:t>۲-</a:t>
            </a:r>
            <a:r>
              <a:rPr lang="ar-SA" sz="3600" b="1">
                <a:solidFill>
                  <a:schemeClr val="accent1"/>
                </a:solidFill>
                <a:latin typeface="Tahoma" pitchFamily="34" charset="0"/>
              </a:rPr>
              <a:t> بخش امور اجرايي نت: انجام عمليات نت</a:t>
            </a:r>
            <a:endParaRPr lang="fa-IR" sz="3600" b="1" dirty="0">
              <a:solidFill>
                <a:schemeClr val="accent1"/>
              </a:solidFill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13331-67F0-43D6-AB0A-865F45546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047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5F5BB-396B-4F02-9D6F-64496584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b="1">
                <a:solidFill>
                  <a:schemeClr val="accent1"/>
                </a:solidFill>
                <a:latin typeface="Tahoma" pitchFamily="34" charset="0"/>
              </a:rPr>
              <a:t>۳-</a:t>
            </a:r>
            <a:r>
              <a:rPr lang="ar-SA" sz="3600" b="1">
                <a:solidFill>
                  <a:schemeClr val="accent1"/>
                </a:solidFill>
                <a:latin typeface="Tahoma" pitchFamily="34" charset="0"/>
              </a:rPr>
              <a:t> بخش انبار مواد مصرفي و قطعات يدکي</a:t>
            </a:r>
            <a:br>
              <a:rPr lang="en-US" sz="3600" b="1">
                <a:solidFill>
                  <a:schemeClr val="accent1"/>
                </a:solidFill>
                <a:latin typeface="Tahoma" pitchFamily="34" charset="0"/>
              </a:rPr>
            </a:br>
            <a:endParaRPr lang="fa-IR" sz="3600" b="1" dirty="0">
              <a:solidFill>
                <a:schemeClr val="accent1"/>
              </a:solidFill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7B31E-18A5-4539-8C18-832F9BFE5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528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7ED40C-7629-4E24-B5D0-E584280F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8E510-59BB-4380-A16B-433D408F7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49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D203C2-ED4A-4771-BD8D-0677AC16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TPM </a:t>
            </a:r>
            <a:r>
              <a:rPr lang="fa-IR" b="1"/>
              <a:t>اصول</a:t>
            </a: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F5F7A-118C-4826-80F2-DAF35B1B05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908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6FDE6A-E6EE-4434-AF4C-A206AFED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8100"/>
            <a:r>
              <a:rPr lang="ar-SA" sz="4000" b="1">
                <a:solidFill>
                  <a:schemeClr val="accent1"/>
                </a:solidFill>
                <a:latin typeface="Tahoma" pitchFamily="34" charset="0"/>
              </a:rPr>
              <a:t>تعريف عمليات نت</a:t>
            </a:r>
            <a:endParaRPr lang="ar-SA" sz="40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A73F6-1C12-42D3-8EC7-43E0006720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883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ACEAA9-5C39-452C-A518-25232D1F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2800">
                <a:solidFill>
                  <a:schemeClr val="accent1"/>
                </a:solidFill>
              </a:rPr>
              <a:t>مثالها</a:t>
            </a:r>
            <a:r>
              <a:rPr lang="ar-SA" sz="2800">
                <a:solidFill>
                  <a:schemeClr val="accent1"/>
                </a:solidFill>
              </a:rPr>
              <a:t>يي</a:t>
            </a:r>
            <a:r>
              <a:rPr lang="fa-IR" sz="2800">
                <a:solidFill>
                  <a:schemeClr val="accent1"/>
                </a:solidFill>
              </a:rPr>
              <a:t> از نتا</a:t>
            </a:r>
            <a:r>
              <a:rPr lang="ar-SA" sz="2800">
                <a:solidFill>
                  <a:schemeClr val="accent1"/>
                </a:solidFill>
              </a:rPr>
              <a:t>ي</a:t>
            </a:r>
            <a:r>
              <a:rPr lang="fa-IR" sz="2800">
                <a:solidFill>
                  <a:schemeClr val="accent1"/>
                </a:solidFill>
              </a:rPr>
              <a:t>ج بکارگ</a:t>
            </a:r>
            <a:r>
              <a:rPr lang="ar-SA" sz="2800">
                <a:solidFill>
                  <a:schemeClr val="accent1"/>
                </a:solidFill>
              </a:rPr>
              <a:t>ي</a:t>
            </a:r>
            <a:r>
              <a:rPr lang="fa-IR" sz="2800">
                <a:solidFill>
                  <a:schemeClr val="accent1"/>
                </a:solidFill>
              </a:rPr>
              <a:t>ر</a:t>
            </a:r>
            <a:r>
              <a:rPr lang="ar-SA" sz="2800">
                <a:solidFill>
                  <a:schemeClr val="accent1"/>
                </a:solidFill>
              </a:rPr>
              <a:t>ي</a:t>
            </a:r>
            <a:r>
              <a:rPr lang="fa-IR" sz="2800">
                <a:solidFill>
                  <a:schemeClr val="accent1"/>
                </a:solidFill>
              </a:rPr>
              <a:t> </a:t>
            </a:r>
            <a:r>
              <a:rPr lang="en-US" sz="24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TPM</a:t>
            </a:r>
            <a:r>
              <a:rPr lang="fa-IR" sz="2800">
                <a:solidFill>
                  <a:schemeClr val="accent1"/>
                </a:solidFill>
              </a:rPr>
              <a:t> در پروژه ها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991A2-3A43-46E7-AF82-ECFFA7971C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8414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7E6661-B113-40EC-8F80-BC45AD3A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6351D1"/>
                </a:solidFill>
              </a:rPr>
              <a:t> </a:t>
            </a:r>
            <a:r>
              <a:rPr lang="fa-IR" sz="4000" b="1">
                <a:solidFill>
                  <a:srgbClr val="6351D1"/>
                </a:solidFill>
              </a:rPr>
              <a:t>ک</a:t>
            </a:r>
            <a:r>
              <a:rPr lang="ar-SA" sz="4000" b="1">
                <a:solidFill>
                  <a:srgbClr val="6351D1"/>
                </a:solidFill>
              </a:rPr>
              <a:t>ي</a:t>
            </a:r>
            <a:r>
              <a:rPr lang="fa-IR" sz="4000" b="1">
                <a:solidFill>
                  <a:srgbClr val="6351D1"/>
                </a:solidFill>
              </a:rPr>
              <a:t>ف</a:t>
            </a:r>
            <a:r>
              <a:rPr lang="ar-SA" sz="4000" b="1">
                <a:solidFill>
                  <a:srgbClr val="6351D1"/>
                </a:solidFill>
              </a:rPr>
              <a:t>ي</a:t>
            </a:r>
            <a:r>
              <a:rPr lang="fa-IR" sz="4000" b="1">
                <a:solidFill>
                  <a:srgbClr val="6351D1"/>
                </a:solidFill>
              </a:rPr>
              <a:t>ت </a:t>
            </a:r>
            <a:r>
              <a:rPr lang="en-US" sz="4000" b="1">
                <a:solidFill>
                  <a:srgbClr val="6351D1"/>
                </a:solidFill>
              </a:rPr>
              <a:t> (Quality) Q</a:t>
            </a:r>
            <a:br>
              <a:rPr lang="en-US" sz="4000" b="1">
                <a:solidFill>
                  <a:srgbClr val="6351D1"/>
                </a:solidFill>
              </a:rPr>
            </a:br>
            <a:endParaRPr lang="en-US" sz="4000" b="1">
              <a:solidFill>
                <a:srgbClr val="6351D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1C490-6511-4696-A174-012CB39072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5228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4F0C9E-822A-4491-9214-65717375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D4291-2780-45C2-85DC-5B26BB2FE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31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E3AC3D-6482-4EAE-9ED6-7A6B4523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3600">
                <a:solidFill>
                  <a:schemeClr val="accent1"/>
                </a:solidFill>
                <a:latin typeface="Times New Roman" pitchFamily="18" charset="0"/>
              </a:rPr>
              <a:t>فعال</a:t>
            </a:r>
            <a:r>
              <a:rPr lang="ar-SA" sz="3600">
                <a:solidFill>
                  <a:schemeClr val="accent1"/>
                </a:solidFill>
                <a:latin typeface="Times New Roman" pitchFamily="18" charset="0"/>
              </a:rPr>
              <a:t>ي</a:t>
            </a:r>
            <a:r>
              <a:rPr lang="fa-IR" sz="3600">
                <a:solidFill>
                  <a:schemeClr val="accent1"/>
                </a:solidFill>
                <a:latin typeface="Times New Roman" pitchFamily="18" charset="0"/>
              </a:rPr>
              <a:t>تها</a:t>
            </a:r>
            <a:r>
              <a:rPr lang="ar-SA" sz="3600">
                <a:solidFill>
                  <a:schemeClr val="accent1"/>
                </a:solidFill>
                <a:latin typeface="Times New Roman" pitchFamily="18" charset="0"/>
              </a:rPr>
              <a:t>ي</a:t>
            </a:r>
            <a:r>
              <a:rPr lang="fa-IR" sz="3600">
                <a:solidFill>
                  <a:schemeClr val="accent1"/>
                </a:solidFill>
                <a:latin typeface="Times New Roman" pitchFamily="18" charset="0"/>
              </a:rPr>
              <a:t> اساس</a:t>
            </a:r>
            <a:r>
              <a:rPr lang="ar-SA" sz="3600">
                <a:solidFill>
                  <a:schemeClr val="accent1"/>
                </a:solidFill>
                <a:latin typeface="Times New Roman" pitchFamily="18" charset="0"/>
              </a:rPr>
              <a:t>ي</a:t>
            </a:r>
            <a:r>
              <a:rPr lang="fa-IR" sz="36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chemeClr val="accent1"/>
                </a:solidFill>
                <a:latin typeface="Times New Roman" pitchFamily="18" charset="0"/>
              </a:rPr>
              <a:t>TPM</a:t>
            </a:r>
            <a:r>
              <a:rPr lang="fa-IR" sz="36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fa-IR" sz="36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775B6-81CA-4415-9AEA-A649D2086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764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15F6E5-D59A-4230-BB43-4A366CC1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>
                <a:solidFill>
                  <a:schemeClr val="accent1"/>
                </a:solidFill>
              </a:rPr>
              <a:t>عوامل کاهش م</a:t>
            </a:r>
            <a:r>
              <a:rPr lang="ar-SA">
                <a:solidFill>
                  <a:schemeClr val="accent1"/>
                </a:solidFill>
              </a:rPr>
              <a:t>ي</a:t>
            </a:r>
            <a:r>
              <a:rPr lang="fa-IR">
                <a:solidFill>
                  <a:schemeClr val="accent1"/>
                </a:solidFill>
              </a:rPr>
              <a:t>زان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fa-IR">
                <a:solidFill>
                  <a:schemeClr val="accent1"/>
                </a:solidFill>
              </a:rPr>
              <a:t>اثربخش</a:t>
            </a:r>
            <a:r>
              <a:rPr lang="ar-SA">
                <a:solidFill>
                  <a:schemeClr val="accent1"/>
                </a:solidFill>
              </a:rPr>
              <a:t>ي</a:t>
            </a:r>
            <a:r>
              <a:rPr lang="fa-IR">
                <a:solidFill>
                  <a:schemeClr val="accent1"/>
                </a:solidFill>
              </a:rPr>
              <a:t> ماشين‌آلات</a:t>
            </a:r>
            <a:endParaRPr lang="fa-IR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88D7A-DD76-4DD7-AFC3-EB7DDCDB03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52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5C59E-06A2-45D3-8C4B-CE3C939F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>
                <a:solidFill>
                  <a:schemeClr val="accent1"/>
                </a:solidFill>
              </a:rPr>
              <a:t>حداکثر کردن م</a:t>
            </a:r>
            <a:r>
              <a:rPr lang="ar-SA" sz="4000">
                <a:solidFill>
                  <a:schemeClr val="accent1"/>
                </a:solidFill>
              </a:rPr>
              <a:t>ي</a:t>
            </a:r>
            <a:r>
              <a:rPr lang="fa-IR" sz="4000">
                <a:solidFill>
                  <a:schemeClr val="accent1"/>
                </a:solidFill>
              </a:rPr>
              <a:t>زان اثر بخش</a:t>
            </a:r>
            <a:r>
              <a:rPr lang="ar-SA" sz="4000">
                <a:solidFill>
                  <a:schemeClr val="accent1"/>
                </a:solidFill>
              </a:rPr>
              <a:t>ي</a:t>
            </a:r>
            <a:r>
              <a:rPr lang="fa-IR" sz="4000">
                <a:solidFill>
                  <a:schemeClr val="accent1"/>
                </a:solidFill>
              </a:rPr>
              <a:t> ماشين‌آلات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DC9AA-669A-49F7-93AC-6394A9424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18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FB78DD-FC72-4CEC-A574-23CCC9B0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EA39E-B04C-4140-B6D8-9AC9319FB4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090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7B5436-F3C1-477F-A56C-8AD25F86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chemeClr val="accent1"/>
                </a:solidFill>
              </a:rPr>
              <a:t>حذف خسارات عمده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D92A6-1E50-4D13-833C-C810CD4851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798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2D2834-8DE2-4874-88A4-D1737D32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>
                <a:solidFill>
                  <a:srgbClr val="5088D2"/>
                </a:solidFill>
              </a:rPr>
              <a:t>دست</a:t>
            </a:r>
            <a:r>
              <a:rPr lang="ar-SA" sz="4000" b="1">
                <a:solidFill>
                  <a:srgbClr val="5088D2"/>
                </a:solidFill>
              </a:rPr>
              <a:t>ي</a:t>
            </a:r>
            <a:r>
              <a:rPr lang="fa-IR" sz="4000" b="1">
                <a:solidFill>
                  <a:srgbClr val="5088D2"/>
                </a:solidFill>
              </a:rPr>
              <a:t>باب</a:t>
            </a:r>
            <a:r>
              <a:rPr lang="ar-SA" sz="4000" b="1">
                <a:solidFill>
                  <a:srgbClr val="5088D2"/>
                </a:solidFill>
              </a:rPr>
              <a:t>ي</a:t>
            </a:r>
            <a:r>
              <a:rPr lang="fa-IR" sz="4000" b="1">
                <a:solidFill>
                  <a:srgbClr val="5088D2"/>
                </a:solidFill>
              </a:rPr>
              <a:t> به اهداف فوق به عوامل ز</a:t>
            </a:r>
            <a:r>
              <a:rPr lang="ar-SA" sz="4000" b="1">
                <a:solidFill>
                  <a:srgbClr val="5088D2"/>
                </a:solidFill>
              </a:rPr>
              <a:t>ي</a:t>
            </a:r>
            <a:r>
              <a:rPr lang="fa-IR" sz="4000" b="1">
                <a:solidFill>
                  <a:srgbClr val="5088D2"/>
                </a:solidFill>
              </a:rPr>
              <a:t>ر بستگ</a:t>
            </a:r>
            <a:r>
              <a:rPr lang="ar-SA" sz="4000" b="1">
                <a:solidFill>
                  <a:srgbClr val="5088D2"/>
                </a:solidFill>
              </a:rPr>
              <a:t>ي</a:t>
            </a:r>
            <a:r>
              <a:rPr lang="fa-IR" sz="4000" b="1">
                <a:solidFill>
                  <a:srgbClr val="5088D2"/>
                </a:solidFill>
              </a:rPr>
              <a:t> دارد</a:t>
            </a:r>
            <a:br>
              <a:rPr lang="fa-IR" sz="4000" b="1">
                <a:solidFill>
                  <a:srgbClr val="5088D2"/>
                </a:solidFill>
              </a:rPr>
            </a:br>
            <a:endParaRPr lang="en-US" sz="4000" b="1">
              <a:solidFill>
                <a:srgbClr val="5088D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C4C09-F7F9-4D43-B4CE-4B1D0452DE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243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E2926C-D8D3-49CC-B9E2-5AA72861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rgbClr val="5088D2"/>
                </a:solidFill>
              </a:rPr>
              <a:t>مراحل نت مستقل خودکار</a:t>
            </a:r>
            <a:endParaRPr lang="fa-IR" sz="3600" dirty="0">
              <a:solidFill>
                <a:srgbClr val="5088D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0E53A-41AB-435B-9F28-1BDCB8A34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630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5C52A0-DE5F-4A42-8410-1866E1EC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>
                <a:solidFill>
                  <a:schemeClr val="hlink"/>
                </a:solidFill>
                <a:latin typeface="Tahoma" pitchFamily="34" charset="0"/>
              </a:rPr>
              <a:t>فوايد يک سيستم نت</a:t>
            </a:r>
            <a:endParaRPr lang="en-US" sz="4800" b="1">
              <a:solidFill>
                <a:schemeClr val="hlink"/>
              </a:solidFill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BDB9C-FACB-4084-9305-6C5BDBDB2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036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A4A79-4125-459F-BFB5-4300114F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>
                <a:solidFill>
                  <a:srgbClr val="5088D2"/>
                </a:solidFill>
              </a:rPr>
              <a:t>۱- تم</a:t>
            </a:r>
            <a:r>
              <a:rPr lang="ar-SA" b="1">
                <a:solidFill>
                  <a:srgbClr val="5088D2"/>
                </a:solidFill>
              </a:rPr>
              <a:t>ي</a:t>
            </a:r>
            <a:r>
              <a:rPr lang="fa-IR" b="1">
                <a:solidFill>
                  <a:srgbClr val="5088D2"/>
                </a:solidFill>
              </a:rPr>
              <a:t>ز کار</a:t>
            </a:r>
            <a:r>
              <a:rPr lang="ar-SA" b="1">
                <a:solidFill>
                  <a:srgbClr val="5088D2"/>
                </a:solidFill>
              </a:rPr>
              <a:t>ي</a:t>
            </a:r>
            <a:r>
              <a:rPr lang="fa-IR" b="1">
                <a:solidFill>
                  <a:srgbClr val="5088D2"/>
                </a:solidFill>
              </a:rPr>
              <a:t> اول</a:t>
            </a:r>
            <a:r>
              <a:rPr lang="ar-SA" b="1">
                <a:solidFill>
                  <a:srgbClr val="5088D2"/>
                </a:solidFill>
              </a:rPr>
              <a:t>ي</a:t>
            </a:r>
            <a:r>
              <a:rPr lang="fa-IR" b="1">
                <a:solidFill>
                  <a:srgbClr val="5088D2"/>
                </a:solidFill>
              </a:rPr>
              <a:t>ه:</a:t>
            </a:r>
            <a:br>
              <a:rPr lang="fa-IR" sz="4200" b="1"/>
            </a:br>
            <a:r>
              <a:rPr lang="fa-IR" sz="4200" b="1"/>
              <a:t> </a:t>
            </a:r>
            <a:r>
              <a:rPr lang="fa-IR" sz="4200"/>
              <a:t>نقطه شروع نت مستقل خودکار</a:t>
            </a:r>
            <a:endParaRPr lang="en-US" sz="4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EB994-9FFB-4755-B084-9D5FCABAC7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840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B600FE-47CA-43F5-AB67-05F14FF7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b="1">
                <a:solidFill>
                  <a:srgbClr val="5088D2"/>
                </a:solidFill>
              </a:rPr>
              <a:t>3- تعيين استانداردهاي تميزكاري و روانكاري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72D1C-A346-48C0-9152-008A48CF7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40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84479-5A53-4241-9EB7-2C8921D6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>
                <a:solidFill>
                  <a:srgbClr val="5088D2"/>
                </a:solidFill>
              </a:rPr>
              <a:t>4- بازرسي همه جانبه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578F1-6103-4BCB-9F0B-E76F4EC2B4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5153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4A3185-4674-4906-A20A-A7A5ADB8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>
                <a:solidFill>
                  <a:srgbClr val="5088D2"/>
                </a:solidFill>
              </a:rPr>
              <a:t>5- استاندارهاي نت مستقل خودكار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98E54-A123-428D-A191-CC0475F33B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7033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8EF855-5F6A-4383-8528-13E5651C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>
                <a:solidFill>
                  <a:srgbClr val="5088D2"/>
                </a:solidFill>
              </a:rPr>
              <a:t>6- اطمينان از كيفيت فرآيند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387CC-2CC2-49FF-8BA8-32811B6C4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745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1BEB5-283C-4A3F-8236-C479B09E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000" b="1">
                <a:solidFill>
                  <a:srgbClr val="5088D2"/>
                </a:solidFill>
              </a:rPr>
              <a:t>جهت اطمينان از كيفيت فرآيند، وجود معيارهاي مؤثر 5 گانه زير لازم است:</a:t>
            </a:r>
            <a:br>
              <a:rPr lang="ar-SA" sz="4000" b="1">
                <a:solidFill>
                  <a:srgbClr val="5088D2"/>
                </a:solidFill>
              </a:rPr>
            </a:br>
            <a:endParaRPr lang="en-US" sz="4000" b="1">
              <a:solidFill>
                <a:srgbClr val="5088D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423B0-31CD-48D0-B983-25186226D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812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A33A8-00DE-4C03-A1BE-D28FB848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>
                <a:solidFill>
                  <a:srgbClr val="5088D2"/>
                </a:solidFill>
              </a:rPr>
              <a:t>7- خودنظارتي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34AE1-CE5B-4876-B493-63E6B600F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586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C9CBDD-03F1-4F63-B585-F940E0AB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4000">
                <a:solidFill>
                  <a:schemeClr val="accent1"/>
                </a:solidFill>
              </a:rPr>
              <a:t>نت برنامه‌ريزي شده</a:t>
            </a:r>
            <a:endParaRPr lang="fa-IR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C0047-93DA-4109-B34C-4820C477B5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074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FEC47-06ED-466C-B32D-C13899BB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chemeClr val="accent1"/>
                </a:solidFill>
              </a:rPr>
              <a:t>آناليز روغن روشي موثر براي اجراي نت پيشبينانه در ماشين آلات عمراني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74A97-BF78-4B97-A87D-C39404BC5E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7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9CDE0C-918B-44FD-A7D3-CD83580A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مهندسى نگاهداشت </a:t>
            </a:r>
            <a:r>
              <a:rPr lang="fa-IR"/>
              <a:t>پ</a:t>
            </a:r>
            <a:r>
              <a:rPr lang="ar-SA"/>
              <a:t>يشگيرانه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5F878-6AB9-413C-848D-AA90FF0C84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44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3F1909-678A-4725-BFC3-6FA45F10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3600">
                <a:solidFill>
                  <a:schemeClr val="accent1"/>
                </a:solidFill>
              </a:rPr>
              <a:t>اصطلاحات مربوط به نت</a:t>
            </a:r>
            <a:br>
              <a:rPr lang="ar-SA" sz="360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C3E0B-DEEA-4DFA-BBEC-D6E3255A04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810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4BF093-F949-4640-98F5-C24FB378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>
                <a:solidFill>
                  <a:schemeClr val="accent1"/>
                </a:solidFill>
              </a:rPr>
              <a:t>استانداردهاي بازرسي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5C754-ED75-4E98-8401-D72C93FE1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848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1FC2C-3F3E-499A-BA10-252669B7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>
                <a:solidFill>
                  <a:schemeClr val="accent1"/>
                </a:solidFill>
              </a:rPr>
              <a:t>استانداردهاي سرويس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EEF33-DC0E-4B92-A8C2-46E9BF65ED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0965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262E1-EC38-45A6-8158-14074718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>
                <a:solidFill>
                  <a:schemeClr val="accent1"/>
                </a:solidFill>
              </a:rPr>
              <a:t>استانداردهاي تعمير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4FA2B-DAEE-4006-ACC5-142A350BB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121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72463-B2C6-4216-AC00-1FB300A5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>
                <a:solidFill>
                  <a:srgbClr val="6351D1"/>
                </a:solidFill>
              </a:rPr>
              <a:t>قدمها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 لازم برا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 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جاد 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ک س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ستم نت برنامه ر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ز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 شده</a:t>
            </a:r>
            <a:r>
              <a:rPr lang="fa-IR" sz="2800">
                <a:solidFill>
                  <a:srgbClr val="6351D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CB663-88D5-4FFC-9616-EB18F51CA2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465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A86D17-70B9-4429-839B-5FB2AEC4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a-IR" sz="3600">
                <a:solidFill>
                  <a:schemeClr val="accent1"/>
                </a:solidFill>
              </a:rPr>
            </a:br>
            <a:r>
              <a:rPr lang="fa-IR" sz="3600">
                <a:solidFill>
                  <a:schemeClr val="accent1"/>
                </a:solidFill>
              </a:rPr>
              <a:t>آموزش و قدمها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 4 گانه برا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 افزا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ش مهارتها</a:t>
            </a:r>
            <a:r>
              <a:rPr lang="ar-SA" sz="3600">
                <a:solidFill>
                  <a:schemeClr val="accent1"/>
                </a:solidFill>
              </a:rPr>
              <a:t>ي</a:t>
            </a:r>
            <a:r>
              <a:rPr lang="fa-IR" sz="3600">
                <a:solidFill>
                  <a:schemeClr val="accent1"/>
                </a:solidFill>
              </a:rPr>
              <a:t> اجرا</a:t>
            </a:r>
            <a:r>
              <a:rPr lang="ar-SA" sz="3600">
                <a:solidFill>
                  <a:schemeClr val="accent1"/>
                </a:solidFill>
              </a:rPr>
              <a:t>يي</a:t>
            </a:r>
            <a:r>
              <a:rPr lang="fa-IR" sz="3600">
                <a:solidFill>
                  <a:schemeClr val="accent1"/>
                </a:solidFill>
              </a:rPr>
              <a:t> نت </a:t>
            </a:r>
            <a:endParaRPr lang="fa-IR" sz="3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CDC30-F6DA-4328-B78C-A7234BF73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067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83AB1-C7C5-4286-9AF7-D9CFD4EB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>
                <a:solidFill>
                  <a:srgbClr val="6351D1"/>
                </a:solidFill>
              </a:rPr>
              <a:t> نگهداري کيفي</a:t>
            </a:r>
            <a:endParaRPr lang="en-US" sz="4800" dirty="0">
              <a:solidFill>
                <a:srgbClr val="6351D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2993B-80C3-413D-88BC-C24FE8B5C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6008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A25E0-9B92-4067-8590-1D00ED1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rgbClr val="6351D1"/>
                </a:solidFill>
              </a:rPr>
              <a:t>فعال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تها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 بخشها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 ادار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 و پشت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بان</a:t>
            </a:r>
            <a:r>
              <a:rPr lang="ar-SA" sz="3600">
                <a:solidFill>
                  <a:srgbClr val="6351D1"/>
                </a:solidFill>
              </a:rPr>
              <a:t>ي</a:t>
            </a:r>
            <a:endParaRPr lang="fa-IR" sz="3600" dirty="0">
              <a:solidFill>
                <a:srgbClr val="6351D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0C8A3-D329-4C2C-9453-CE6F8F54B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076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E4D266-324B-4B75-993A-CD2B310B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rgbClr val="6351D1"/>
                </a:solidFill>
              </a:rPr>
              <a:t>مد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ر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ت ا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من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 و مح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ط ز</a:t>
            </a:r>
            <a:r>
              <a:rPr lang="ar-SA" sz="3600">
                <a:solidFill>
                  <a:srgbClr val="6351D1"/>
                </a:solidFill>
              </a:rPr>
              <a:t>ي</a:t>
            </a:r>
            <a:r>
              <a:rPr lang="fa-IR" sz="3600">
                <a:solidFill>
                  <a:srgbClr val="6351D1"/>
                </a:solidFill>
              </a:rPr>
              <a:t>ست</a:t>
            </a:r>
            <a:endParaRPr lang="fa-IR" sz="3600" dirty="0">
              <a:solidFill>
                <a:srgbClr val="6351D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DBAA4-8E82-40D2-8657-B06FD411F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909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80B301-A7A9-4624-B222-433EDE01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4000">
                <a:solidFill>
                  <a:srgbClr val="6351D1"/>
                </a:solidFill>
              </a:rPr>
              <a:t>قدمها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 لازم برا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 ا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جاد 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ک س</a:t>
            </a:r>
            <a:r>
              <a:rPr lang="ar-SA" sz="4000">
                <a:solidFill>
                  <a:srgbClr val="6351D1"/>
                </a:solidFill>
              </a:rPr>
              <a:t>ي</a:t>
            </a:r>
            <a:r>
              <a:rPr lang="fa-IR" sz="4000">
                <a:solidFill>
                  <a:srgbClr val="6351D1"/>
                </a:solidFill>
              </a:rPr>
              <a:t>ستم </a:t>
            </a:r>
            <a:r>
              <a:rPr lang="en-US" sz="4000">
                <a:solidFill>
                  <a:srgbClr val="6351D1"/>
                </a:solidFill>
                <a:latin typeface="Times New Roman" pitchFamily="18" charset="0"/>
                <a:cs typeface="Times New Roman" pitchFamily="18" charset="0"/>
              </a:rPr>
              <a:t>TPM</a:t>
            </a:r>
            <a:endParaRPr lang="fa-IR" sz="4000" dirty="0">
              <a:solidFill>
                <a:srgbClr val="6351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F847F-2266-422A-A74B-078E64372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5956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537B51-48E2-45F9-9D0A-09C4172B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chemeClr val="hlink"/>
                </a:solidFill>
              </a:rPr>
              <a:t>ب- فاز اجراء شامل قدمها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  <a:cs typeface="Badr" pitchFamily="2" charset="-78"/>
              </a:rPr>
              <a:t>5</a:t>
            </a:r>
            <a:r>
              <a:rPr lang="fa-IR" sz="3600">
                <a:solidFill>
                  <a:schemeClr val="hlink"/>
                </a:solidFill>
              </a:rPr>
              <a:t>تا</a:t>
            </a:r>
            <a:r>
              <a:rPr lang="fa-IR" sz="3600">
                <a:solidFill>
                  <a:schemeClr val="hlink"/>
                </a:solidFill>
                <a:cs typeface="Badr" pitchFamily="2" charset="-78"/>
              </a:rPr>
              <a:t>8</a:t>
            </a:r>
            <a:endParaRPr lang="fa-IR" sz="3600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5BD03-D6F7-41EF-A849-DAB7497CE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5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B16673-57CB-4C18-8370-C0D1969B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>
                <a:solidFill>
                  <a:schemeClr val="accent1"/>
                </a:solidFill>
              </a:rPr>
              <a:t>سير تاريخي تحولات حوزه نت</a:t>
            </a:r>
            <a:r>
              <a:rPr lang="en-US" sz="3600">
                <a:solidFill>
                  <a:schemeClr val="accent1"/>
                </a:solidFill>
              </a:rPr>
              <a:t> 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B9D33-11CC-4604-8C24-33AF489DB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41848"/>
      </p:ext>
    </p:extLst>
  </p:cSld>
  <p:clrMapOvr>
    <a:masterClrMapping/>
  </p:clrMapOvr>
  <p:transition>
    <p:zoom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71C967-AEAF-4A0E-974A-A61FFF05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>
                <a:solidFill>
                  <a:schemeClr val="hlink"/>
                </a:solidFill>
              </a:rPr>
              <a:t>ج- فاز تثب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</a:rPr>
              <a:t>ت- شامل قدم </a:t>
            </a:r>
            <a:r>
              <a:rPr lang="fa-IR" sz="3600">
                <a:solidFill>
                  <a:schemeClr val="hlink"/>
                </a:solidFill>
                <a:cs typeface="Badr" pitchFamily="2" charset="-78"/>
              </a:rPr>
              <a:t>9</a:t>
            </a:r>
            <a:endParaRPr lang="en-US" sz="3600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434FB-E0E3-4F1F-96D0-E347A4B1A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621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5881B0-8E12-45D8-BCC4-5F60F8D2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3600">
                <a:solidFill>
                  <a:schemeClr val="hlink"/>
                </a:solidFill>
              </a:rPr>
              <a:t>اندازه‌گ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</a:rPr>
              <a:t>ر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</a:rPr>
              <a:t> م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</a:rPr>
              <a:t>زان اثر بخش</a:t>
            </a:r>
            <a:r>
              <a:rPr lang="ar-SA" sz="3600">
                <a:solidFill>
                  <a:schemeClr val="hlink"/>
                </a:solidFill>
              </a:rPr>
              <a:t>ي</a:t>
            </a:r>
            <a:r>
              <a:rPr lang="fa-IR" sz="3600">
                <a:solidFill>
                  <a:schemeClr val="hlink"/>
                </a:solidFill>
              </a:rPr>
              <a:t> </a:t>
            </a:r>
            <a:r>
              <a:rPr lang="en-US" sz="3600">
                <a:solidFill>
                  <a:schemeClr val="hlink"/>
                </a:solidFill>
              </a:rPr>
              <a:t>TPM</a:t>
            </a:r>
            <a:endParaRPr lang="en-US" sz="3600" dirty="0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73CBA-CD23-4AD5-91C8-515743C3D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429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858939-87C5-4DD3-8BE4-124ECE89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>
                <a:solidFill>
                  <a:schemeClr val="hlink"/>
                </a:solidFill>
              </a:rPr>
              <a:t>انواع شاخصها</a:t>
            </a:r>
            <a:endParaRPr lang="en-US" sz="4800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94B42-31BB-4309-ABEE-E75A7B02F4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0788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F11D00-3FFE-4D51-AFF8-AF7BE487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BBD61-9FEB-480B-9E82-FF446405CA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9994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443924-2A7C-4ADE-857B-5F197601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>
                <a:solidFill>
                  <a:schemeClr val="hlink"/>
                </a:solidFill>
              </a:rPr>
              <a:t>شاخصها</a:t>
            </a:r>
            <a:r>
              <a:rPr lang="ar-SA" b="1">
                <a:solidFill>
                  <a:schemeClr val="hlink"/>
                </a:solidFill>
              </a:rPr>
              <a:t>ي</a:t>
            </a:r>
            <a:r>
              <a:rPr lang="fa-IR" b="1">
                <a:solidFill>
                  <a:schemeClr val="hlink"/>
                </a:solidFill>
              </a:rPr>
              <a:t> کيفيت و اثر بخش</a:t>
            </a:r>
            <a:r>
              <a:rPr lang="ar-SA" b="1">
                <a:solidFill>
                  <a:schemeClr val="hlink"/>
                </a:solidFill>
              </a:rPr>
              <a:t>ي</a:t>
            </a:r>
            <a:r>
              <a:rPr lang="fa-IR" b="1">
                <a:solidFill>
                  <a:schemeClr val="hlink"/>
                </a:solidFill>
              </a:rPr>
              <a:t> پروژه</a:t>
            </a:r>
            <a:endParaRPr lang="en-US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F5D68-0C97-4675-9101-10FD7C7DB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191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C79DE2-AC6C-40E7-B383-0E0B4326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>
                <a:solidFill>
                  <a:schemeClr val="hlink"/>
                </a:solidFill>
              </a:rPr>
              <a:t>شاخصها</a:t>
            </a:r>
            <a:r>
              <a:rPr lang="ar-SA" sz="4800" b="1">
                <a:solidFill>
                  <a:schemeClr val="hlink"/>
                </a:solidFill>
              </a:rPr>
              <a:t>ي</a:t>
            </a:r>
            <a:r>
              <a:rPr lang="fa-IR" sz="4800" b="1">
                <a:solidFill>
                  <a:schemeClr val="hlink"/>
                </a:solidFill>
              </a:rPr>
              <a:t> صرفه‌جو</a:t>
            </a:r>
            <a:r>
              <a:rPr lang="ar-SA" sz="4800" b="1">
                <a:solidFill>
                  <a:schemeClr val="hlink"/>
                </a:solidFill>
              </a:rPr>
              <a:t>يي</a:t>
            </a:r>
            <a:r>
              <a:rPr lang="fa-IR" sz="4800" b="1">
                <a:solidFill>
                  <a:schemeClr val="hlink"/>
                </a:solidFill>
              </a:rPr>
              <a:t> </a:t>
            </a:r>
            <a:endParaRPr lang="en-US" sz="4800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390D7-648C-41F9-B909-F7A7554F7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879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640B4-D51C-48A7-9954-7A9FCAB4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>
                <a:solidFill>
                  <a:schemeClr val="hlink"/>
                </a:solidFill>
              </a:rPr>
              <a:t>شاخصها</a:t>
            </a:r>
            <a:r>
              <a:rPr lang="ar-SA" sz="4800" b="1">
                <a:solidFill>
                  <a:schemeClr val="hlink"/>
                </a:solidFill>
              </a:rPr>
              <a:t>ي</a:t>
            </a:r>
            <a:r>
              <a:rPr lang="fa-IR" sz="4800" b="1">
                <a:solidFill>
                  <a:schemeClr val="hlink"/>
                </a:solidFill>
              </a:rPr>
              <a:t> نگهدار</a:t>
            </a:r>
            <a:r>
              <a:rPr lang="ar-SA" sz="4800" b="1">
                <a:solidFill>
                  <a:schemeClr val="hlink"/>
                </a:solidFill>
              </a:rPr>
              <a:t>ي</a:t>
            </a:r>
            <a:r>
              <a:rPr lang="fa-IR" sz="4800" b="1">
                <a:solidFill>
                  <a:schemeClr val="hlink"/>
                </a:solidFill>
              </a:rPr>
              <a:t> و تعم</a:t>
            </a:r>
            <a:r>
              <a:rPr lang="ar-SA" sz="4800" b="1">
                <a:solidFill>
                  <a:schemeClr val="hlink"/>
                </a:solidFill>
              </a:rPr>
              <a:t>ي</a:t>
            </a:r>
            <a:r>
              <a:rPr lang="fa-IR" sz="4800" b="1">
                <a:solidFill>
                  <a:schemeClr val="hlink"/>
                </a:solidFill>
              </a:rPr>
              <a:t>ر</a:t>
            </a:r>
            <a:endParaRPr lang="en-US" sz="4800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A2C88-609A-404A-AAD3-EE355E405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2322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EB3A43-9A69-4EE7-ACE9-5D3EFD74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428B8-EF6A-4F37-A8BA-00BBAF1A0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2081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FCDEC7-C568-44FB-BC3D-326D8319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300" b="1">
                <a:solidFill>
                  <a:schemeClr val="hlink"/>
                </a:solidFill>
              </a:rPr>
              <a:t>شاخصها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 سلامت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، بهداشت، ا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من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 و مح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ط ز</a:t>
            </a:r>
            <a:r>
              <a:rPr lang="ar-SA" sz="4300" b="1">
                <a:solidFill>
                  <a:schemeClr val="hlink"/>
                </a:solidFill>
              </a:rPr>
              <a:t>ي</a:t>
            </a:r>
            <a:r>
              <a:rPr lang="fa-IR" sz="4300" b="1">
                <a:solidFill>
                  <a:schemeClr val="hlink"/>
                </a:solidFill>
              </a:rPr>
              <a:t>ست</a:t>
            </a:r>
            <a:endParaRPr lang="en-US" sz="4300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23004-D4EB-4235-A2B6-DF5800B31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875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3CB9AC-2E95-44A5-982F-4B8B9231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>
                <a:solidFill>
                  <a:schemeClr val="hlink"/>
                </a:solidFill>
              </a:rPr>
              <a:t>شاخصها</a:t>
            </a:r>
            <a:r>
              <a:rPr lang="ar-SA" sz="4800" b="1">
                <a:solidFill>
                  <a:schemeClr val="hlink"/>
                </a:solidFill>
              </a:rPr>
              <a:t>ي</a:t>
            </a:r>
            <a:r>
              <a:rPr lang="fa-IR" sz="4800" b="1">
                <a:solidFill>
                  <a:schemeClr val="hlink"/>
                </a:solidFill>
              </a:rPr>
              <a:t> آموزش</a:t>
            </a:r>
            <a:endParaRPr lang="en-US" sz="4800" b="1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8BA18-800B-48EC-9EF5-6BD787076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66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EBC29C-1C5D-4FFE-A00E-BC73F026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fa-IR" sz="4800" b="1">
                <a:solidFill>
                  <a:schemeClr val="accent1"/>
                </a:solidFill>
                <a:cs typeface="B Titr" pitchFamily="2" charset="-78"/>
              </a:rPr>
              <a:t>	</a:t>
            </a:r>
            <a:r>
              <a:rPr lang="ar-SA" sz="4800" b="1">
                <a:solidFill>
                  <a:schemeClr val="accent1"/>
                </a:solidFill>
                <a:cs typeface="B Titr" pitchFamily="2" charset="-78"/>
              </a:rPr>
              <a:t>1- دوره نخست </a:t>
            </a:r>
            <a:br>
              <a:rPr lang="fa-IR" sz="4800" b="1">
                <a:solidFill>
                  <a:schemeClr val="accent1"/>
                </a:solidFill>
                <a:cs typeface="B Titr" pitchFamily="2" charset="-78"/>
              </a:rPr>
            </a:br>
            <a:endParaRPr lang="en-US" sz="4800" b="1" dirty="0">
              <a:solidFill>
                <a:schemeClr val="accent1"/>
              </a:solidFill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76E3A-1A5E-4486-8FA8-B24D5F7AF6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8894"/>
      </p:ext>
    </p:extLst>
  </p:cSld>
  <p:clrMapOvr>
    <a:masterClrMapping/>
  </p:clrMapOvr>
  <p:transition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C2D4FF-9954-4D29-BC4D-5E9704D0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اجزای برنامه</a:t>
            </a:r>
            <a:br>
              <a:rPr lang="en-US"/>
            </a:br>
            <a:r>
              <a:rPr lang="en-US"/>
              <a:t>Program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974A3-85E3-47D2-AC41-DEC189730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51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BF769-408D-4C74-91DA-6D8E2EF6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a-IR">
                <a:solidFill>
                  <a:schemeClr val="folHlink"/>
                </a:solidFill>
              </a:rPr>
              <a:t>سهم نگهداري و تعميرات ماشين آلات در هزينه هاي پروژه هاي عمراني</a:t>
            </a:r>
            <a:endParaRPr lang="en-US" dirty="0">
              <a:solidFill>
                <a:schemeClr val="fol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40B7E-8D3E-4EF0-9144-DDA30957A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47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B3407C-6144-49C6-8277-A0E0F330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a-IR" sz="4000">
                <a:solidFill>
                  <a:schemeClr val="folHlink"/>
                </a:solidFill>
                <a:cs typeface="Mitra" pitchFamily="2" charset="-78"/>
              </a:rPr>
              <a:t>هزينه اجراي پروژه هاي ساخت</a:t>
            </a:r>
            <a:endParaRPr lang="en-US" sz="4000" dirty="0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6E272-BCD1-47F1-A5AC-013FFA3DC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0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A4E41F-5718-47B3-AC42-4AB78BF6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>
                <a:solidFill>
                  <a:schemeClr val="folHlink"/>
                </a:solidFill>
                <a:cs typeface="Mitra" pitchFamily="2" charset="-78"/>
              </a:rPr>
              <a:t>سهم ماشين آلات در پروژه هاي عمراني:</a:t>
            </a:r>
            <a:endParaRPr lang="en-US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A0DFF-9CD9-4F9A-890B-D11814E827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59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946E69-E7D8-4EBE-B767-233E758D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>
                <a:solidFill>
                  <a:schemeClr val="folHlink"/>
                </a:solidFill>
                <a:cs typeface="Mitra" pitchFamily="2" charset="-78"/>
              </a:rPr>
              <a:t>دلايل توجه ويژه به هزينه هاي ماشين آلاتي:</a:t>
            </a:r>
            <a:endParaRPr lang="en-US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8A03E-532A-4E9A-8266-0CFE0891D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76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C4DC2F-C597-4DA7-86BD-6F772465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800" b="1">
                <a:solidFill>
                  <a:schemeClr val="folHlink"/>
                </a:solidFill>
                <a:cs typeface="Mitra" pitchFamily="2" charset="-78"/>
              </a:rPr>
              <a:t>فن آوري نوين دستگاه هاي راهسازي در بستر راهبردهاي سنتي نگهداري</a:t>
            </a:r>
            <a:endParaRPr lang="en-US" sz="4800" b="1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7C79D-6A12-4B40-8C37-A89768FEF5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59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55EC0D-1B9B-4438-B741-B02DF106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 b="1">
                <a:solidFill>
                  <a:schemeClr val="folHlink"/>
                </a:solidFill>
                <a:cs typeface="Mitra" pitchFamily="2" charset="-78"/>
              </a:rPr>
              <a:t>انواع مديريت كارگاه </a:t>
            </a:r>
            <a:endParaRPr lang="en-US" sz="5400" b="1" dirty="0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97811-C188-4481-9051-FCE8C78F5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753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8E8B0F-3B57-40FD-B479-9DA20435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 b="1">
                <a:solidFill>
                  <a:schemeClr val="folHlink"/>
                </a:solidFill>
                <a:cs typeface="Mitra" pitchFamily="2" charset="-78"/>
              </a:rPr>
              <a:t>برخي ديگر از عوامل افزايش قيمت تمام شده پروژه درسطح كلان</a:t>
            </a:r>
            <a:endParaRPr lang="en-US" sz="4000" b="1" dirty="0">
              <a:solidFill>
                <a:schemeClr val="folHlink"/>
              </a:solidFill>
              <a:cs typeface="Mitr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347D1-C057-4437-9C66-E338E9B0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3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099FFD-EFE0-4529-8793-3AA33F6D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>
                <a:solidFill>
                  <a:schemeClr val="accent1"/>
                </a:solidFill>
                <a:cs typeface="B Titr" pitchFamily="2" charset="-78"/>
              </a:rPr>
              <a:t>بررسي وضعيت مديريت نگهداري ماشين‌آلات در ايران</a:t>
            </a:r>
            <a:endParaRPr lang="fa-IR" dirty="0">
              <a:solidFill>
                <a:schemeClr val="accent1"/>
              </a:solidFill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4C55D-0689-448B-BA6D-92D12E02D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85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1816CA-CF95-442B-9E91-5B2167FD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>
                <a:solidFill>
                  <a:schemeClr val="accent1"/>
                </a:solidFill>
              </a:rPr>
              <a:t>نمونه اى از </a:t>
            </a:r>
            <a:r>
              <a:rPr lang="fa-IR">
                <a:solidFill>
                  <a:schemeClr val="accent1"/>
                </a:solidFill>
              </a:rPr>
              <a:t>پ</a:t>
            </a:r>
            <a:r>
              <a:rPr lang="ar-SA">
                <a:solidFill>
                  <a:schemeClr val="accent1"/>
                </a:solidFill>
              </a:rPr>
              <a:t>روژه هاى عمرانى در وزارت راه</a:t>
            </a:r>
            <a:br>
              <a:rPr lang="ar-SA">
                <a:solidFill>
                  <a:schemeClr val="accent1"/>
                </a:solidFill>
              </a:rPr>
            </a:br>
            <a:br>
              <a:rPr lang="ar-SA">
                <a:solidFill>
                  <a:schemeClr val="accent1"/>
                </a:solidFill>
              </a:rPr>
            </a:br>
            <a:r>
              <a:rPr lang="ar-SA">
                <a:solidFill>
                  <a:schemeClr val="accent1"/>
                </a:solidFill>
              </a:rPr>
              <a:t>(سال 1382)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B3DB6-B9B6-43C7-BA0E-74C398DB4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9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9C9780-DB3C-41FD-8595-551CDA46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ar-SA">
                <a:solidFill>
                  <a:schemeClr val="accent1"/>
                </a:solidFill>
              </a:rPr>
              <a:t>2- دوره دوم و </a:t>
            </a:r>
            <a:r>
              <a:rPr lang="en-US">
                <a:solidFill>
                  <a:schemeClr val="accent1"/>
                </a:solidFill>
                <a:latin typeface="Batang" pitchFamily="18" charset="-127"/>
              </a:rPr>
              <a:t>TPM</a:t>
            </a:r>
            <a:endParaRPr lang="en-US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94BFD-77CE-4591-A197-ECB42A877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54325"/>
      </p:ext>
    </p:extLst>
  </p:cSld>
  <p:clrMapOvr>
    <a:masterClrMapping/>
  </p:clrMapOvr>
  <p:transition>
    <p:cover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496982-493F-4445-8C0F-FFC2C0A4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600">
                <a:solidFill>
                  <a:schemeClr val="accent1"/>
                </a:solidFill>
                <a:latin typeface="Agency FB" pitchFamily="34" charset="0"/>
                <a:cs typeface="B Titr" pitchFamily="2" charset="-78"/>
              </a:rPr>
              <a:t>آمار وزارت راه</a:t>
            </a:r>
            <a:endParaRPr lang="en-US" sz="3600" dirty="0">
              <a:solidFill>
                <a:schemeClr val="accent1"/>
              </a:solidFill>
              <a:latin typeface="Agency FB" pitchFamily="34" charset="0"/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B1D06-45F0-48F7-BF65-A0B9E95CF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25819"/>
      </p:ext>
    </p:extLst>
  </p:cSld>
  <p:clrMapOvr>
    <a:masterClrMapping/>
  </p:clrMapOvr>
  <p:transition>
    <p:wedg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E8E1B3-082F-4595-9219-C4AFF552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600">
                <a:solidFill>
                  <a:schemeClr val="accent1"/>
                </a:solidFill>
                <a:latin typeface="Agency FB" pitchFamily="34" charset="0"/>
                <a:cs typeface="B Titr" pitchFamily="2" charset="-78"/>
              </a:rPr>
              <a:t>آنچه امروز بر ماشين آلات مي گذرد !</a:t>
            </a:r>
            <a:endParaRPr lang="en-US" sz="3600" dirty="0">
              <a:solidFill>
                <a:schemeClr val="accent1"/>
              </a:solidFill>
              <a:latin typeface="Agency FB" pitchFamily="34" charset="0"/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14A97-75FF-483C-B5E6-D75CD1E7BD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9470"/>
      </p:ext>
    </p:extLst>
  </p:cSld>
  <p:clrMapOvr>
    <a:masterClrMapping/>
  </p:clrMapOvr>
  <p:transition>
    <p:comb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64A6C-CCD5-447C-A58A-72CD2321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E6003-7009-4EA5-9166-258F072646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88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7692B1-0DBA-4B90-842C-DBF106F1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2A62A-3086-4A6A-A844-322D415786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712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48CC7-A11E-40DD-A493-183FBD69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>
                <a:solidFill>
                  <a:schemeClr val="accent1"/>
                </a:solidFill>
              </a:rPr>
              <a:t>نمونه‌اي از اقدامات انجام شده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190AF-F216-40B2-9208-14F9C56837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0793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8515F-D795-48E7-9807-8C4613C4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961C6-3D87-4E1F-AB16-C3A9687E2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27783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960E50-5FFF-4224-8585-C6650DCB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8BB60-E601-465E-8545-55D0DA021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083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0578C-2D6E-4266-A310-05881157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135F4-C423-4F36-835E-D642BCAAA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2737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B6EF5-68BD-4D4A-B211-AA313FA2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96421-A60C-4FC0-B991-5359C0325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451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5DC042-342A-40D9-B9BF-C63AAFFC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DE525-8CF7-4B74-924D-0A3475FA3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52C34D-4024-45CD-8C6D-CADE9F26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ar-SA">
                <a:solidFill>
                  <a:schemeClr val="accent1"/>
                </a:solidFill>
                <a:latin typeface="Batang" pitchFamily="18" charset="-127"/>
              </a:rPr>
              <a:t>3- دوره سوم و </a:t>
            </a:r>
            <a:r>
              <a:rPr lang="en-US">
                <a:solidFill>
                  <a:schemeClr val="accent1"/>
                </a:solidFill>
                <a:latin typeface="Batang" pitchFamily="18" charset="-127"/>
              </a:rPr>
              <a:t>RCM</a:t>
            </a:r>
            <a:r>
              <a:rPr lang="ar-SA">
                <a:solidFill>
                  <a:schemeClr val="accent1"/>
                </a:solidFill>
                <a:latin typeface="Batang" pitchFamily="18" charset="-127"/>
              </a:rPr>
              <a:t> </a:t>
            </a:r>
            <a:endParaRPr lang="en-US" dirty="0">
              <a:solidFill>
                <a:schemeClr val="accent1"/>
              </a:solidFill>
              <a:latin typeface="Batang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C5F1E-EF5F-4D13-96C1-3BB0C1763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67237"/>
      </p:ext>
    </p:extLst>
  </p:cSld>
  <p:clrMapOvr>
    <a:masterClrMapping/>
  </p:clrMapOvr>
  <p:transition>
    <p:pull dir="l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F08E2-63A3-423F-B6C6-59C58189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D08AA-BD0D-4756-AC9F-96CF927443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605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3E50F6-3573-4122-A4AF-AE13877A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A4D4D-1DBF-4BDC-99CD-773AA581C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97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C40854-6F31-4C17-A55D-2838EC80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000">
                <a:solidFill>
                  <a:schemeClr val="accent1"/>
                </a:solidFill>
              </a:rPr>
              <a:t>نمونه اى از هزينه و زمان صرف شده در تعميرات يك شركت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224DF-806C-463C-9D76-E205F4F606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804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40A63-DFF5-41E1-8CBD-4560C281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A6C70-671F-4766-9F92-F09FE6E855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On-screen Show (4:3)</PresentationFormat>
  <Paragraphs>79</Paragraphs>
  <Slides>93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Batang</vt:lpstr>
      <vt:lpstr>Agency FB</vt:lpstr>
      <vt:lpstr>Arial</vt:lpstr>
      <vt:lpstr>Baasem</vt:lpstr>
      <vt:lpstr>Calibri</vt:lpstr>
      <vt:lpstr>Calibri Light</vt:lpstr>
      <vt:lpstr>Tahoma</vt:lpstr>
      <vt:lpstr>Times New Roman</vt:lpstr>
      <vt:lpstr>Office Theme</vt:lpstr>
      <vt:lpstr>نگهداري و تعميرات ماشين‌آلات</vt:lpstr>
      <vt:lpstr>بســــــــم الله الرحمن الرحيـــم</vt:lpstr>
      <vt:lpstr>تعريف عمليات نت</vt:lpstr>
      <vt:lpstr>فوايد يک سيستم نت</vt:lpstr>
      <vt:lpstr>اصطلاحات مربوط به نت </vt:lpstr>
      <vt:lpstr>سير تاريخي تحولات حوزه نت </vt:lpstr>
      <vt:lpstr> 1- دوره نخست  </vt:lpstr>
      <vt:lpstr>2- دوره دوم و TPM</vt:lpstr>
      <vt:lpstr>3- دوره سوم و RCM </vt:lpstr>
      <vt:lpstr>دست‌آوردهاي جديد نت در دوره سوم</vt:lpstr>
      <vt:lpstr>استراتژي هاي كاربردي در نت</vt:lpstr>
      <vt:lpstr>نگهداري و تعميرات واكنشي   (Reactive  Maintenance)</vt:lpstr>
      <vt:lpstr>نگهداري و تعميرات پيشگيرانه  (Preventive Maintenance)</vt:lpstr>
      <vt:lpstr>نگهداري و تعميرات پيشگويانه  (Predictive Maintenance) </vt:lpstr>
      <vt:lpstr>نگهداري و تعميرات موثر  (Proactive  Maintenance) </vt:lpstr>
      <vt:lpstr>ماموريت هاي نت</vt:lpstr>
      <vt:lpstr>حفره کوچکي که يک شرکت غول پيکر نفتي را تکان داد </vt:lpstr>
      <vt:lpstr>9 درس مهم از پرخرج ترين اشتباه نگهداري و تعميرات در سالهاي اخير  </vt:lpstr>
      <vt:lpstr>9 درس مهم از پرخرج ترين اشتباه نگهداري و تعميرات در سالهاي اخير </vt:lpstr>
      <vt:lpstr>9 درس مهم از پرخرج ترين اشتباه نگهداري و تعميرات در سالهاي اخير </vt:lpstr>
      <vt:lpstr>9 درس مهم از پرخرج ترين اشتباه نگهداري و تعميرات در سالهاي اخير </vt:lpstr>
      <vt:lpstr>9 درس مهم از پرخرج ترين اشتباه نگهداري و تعميرات در سالهاي اخير </vt:lpstr>
      <vt:lpstr>اجزاء‌يک سيستم نگهداري و تعميرات( نت)</vt:lpstr>
      <vt:lpstr>ارتباطات اجزاء‌يک سيستم نت</vt:lpstr>
      <vt:lpstr>1- برنامه‌ريزي و کنترل</vt:lpstr>
      <vt:lpstr>۲- بخش امور اجرايي نت: انجام عمليات نت</vt:lpstr>
      <vt:lpstr>۳- بخش انبار مواد مصرفي و قطعات يدکي </vt:lpstr>
      <vt:lpstr>PowerPoint Presentation</vt:lpstr>
      <vt:lpstr>TPM اصول</vt:lpstr>
      <vt:lpstr>مثالهايي از نتايج بکارگيري TPM در پروژه ها</vt:lpstr>
      <vt:lpstr> کيفيت  (Quality) Q </vt:lpstr>
      <vt:lpstr> </vt:lpstr>
      <vt:lpstr>فعاليتهاي اساسي TPM </vt:lpstr>
      <vt:lpstr>عوامل کاهش ميزان اثربخشي ماشين‌آلات</vt:lpstr>
      <vt:lpstr>حداکثر کردن ميزان اثر بخشي ماشين‌آلات</vt:lpstr>
      <vt:lpstr>PowerPoint Presentation</vt:lpstr>
      <vt:lpstr>حذف خسارات عمده</vt:lpstr>
      <vt:lpstr>دستيبابي به اهداف فوق به عوامل زير بستگي دارد </vt:lpstr>
      <vt:lpstr>مراحل نت مستقل خودکار</vt:lpstr>
      <vt:lpstr>۱- تميز کاري اوليه:  نقطه شروع نت مستقل خودکار</vt:lpstr>
      <vt:lpstr>3- تعيين استانداردهاي تميزكاري و روانكاري</vt:lpstr>
      <vt:lpstr>4- بازرسي همه جانبه</vt:lpstr>
      <vt:lpstr>5- استاندارهاي نت مستقل خودكار</vt:lpstr>
      <vt:lpstr>6- اطمينان از كيفيت فرآيند</vt:lpstr>
      <vt:lpstr>جهت اطمينان از كيفيت فرآيند، وجود معيارهاي مؤثر 5 گانه زير لازم است: </vt:lpstr>
      <vt:lpstr>7- خودنظارتي</vt:lpstr>
      <vt:lpstr>نت برنامه‌ريزي شده</vt:lpstr>
      <vt:lpstr>آناليز روغن روشي موثر براي اجراي نت پيشبينانه در ماشين آلات عمراني</vt:lpstr>
      <vt:lpstr>مهندسى نگاهداشت پيشگيرانه</vt:lpstr>
      <vt:lpstr>استانداردهاي بازرسي</vt:lpstr>
      <vt:lpstr>استانداردهاي سرويس</vt:lpstr>
      <vt:lpstr>استانداردهاي تعمير</vt:lpstr>
      <vt:lpstr>قدمهاي لازم براي ايجاد يک سيستم نت برنامه ريزي شده </vt:lpstr>
      <vt:lpstr> آموزش و قدمهاي 4 گانه براي افزايش مهارتهاي اجرايي نت </vt:lpstr>
      <vt:lpstr> نگهداري کيفي</vt:lpstr>
      <vt:lpstr>فعاليتهاي بخشهاي اداري و پشتيباني</vt:lpstr>
      <vt:lpstr>مديريت ايمني و محيط زيست</vt:lpstr>
      <vt:lpstr>قدمهاي لازم براي ايجاد يک سيستم TPM</vt:lpstr>
      <vt:lpstr>ب- فاز اجراء شامل قدمهاي5تا8</vt:lpstr>
      <vt:lpstr>ج- فاز تثبيت- شامل قدم 9</vt:lpstr>
      <vt:lpstr>اندازه‌گيري ميزان اثر بخشي TPM</vt:lpstr>
      <vt:lpstr>انواع شاخصها</vt:lpstr>
      <vt:lpstr>PowerPoint Presentation</vt:lpstr>
      <vt:lpstr>شاخصهاي کيفيت و اثر بخشي پروژه</vt:lpstr>
      <vt:lpstr>شاخصهاي صرفه‌جويي </vt:lpstr>
      <vt:lpstr>شاخصهاي نگهداري و تعمير</vt:lpstr>
      <vt:lpstr>PowerPoint Presentation</vt:lpstr>
      <vt:lpstr>شاخصهاي سلامتي، بهداشت، ايمني و محيط زيست</vt:lpstr>
      <vt:lpstr>شاخصهاي آموزش</vt:lpstr>
      <vt:lpstr>اجزای برنامه Program Elements</vt:lpstr>
      <vt:lpstr>سهم نگهداري و تعميرات ماشين آلات در هزينه هاي پروژه هاي عمراني</vt:lpstr>
      <vt:lpstr>هزينه اجراي پروژه هاي ساخت</vt:lpstr>
      <vt:lpstr>سهم ماشين آلات در پروژه هاي عمراني:</vt:lpstr>
      <vt:lpstr>دلايل توجه ويژه به هزينه هاي ماشين آلاتي:</vt:lpstr>
      <vt:lpstr>فن آوري نوين دستگاه هاي راهسازي در بستر راهبردهاي سنتي نگهداري</vt:lpstr>
      <vt:lpstr>انواع مديريت كارگاه </vt:lpstr>
      <vt:lpstr>برخي ديگر از عوامل افزايش قيمت تمام شده پروژه درسطح كلان</vt:lpstr>
      <vt:lpstr>بررسي وضعيت مديريت نگهداري ماشين‌آلات در ايران</vt:lpstr>
      <vt:lpstr>نمونه اى از پروژه هاى عمرانى در وزارت راه  (سال 1382) </vt:lpstr>
      <vt:lpstr>آمار وزارت راه</vt:lpstr>
      <vt:lpstr>آنچه امروز بر ماشين آلات مي گذرد !</vt:lpstr>
      <vt:lpstr>PowerPoint Presentation</vt:lpstr>
      <vt:lpstr>PowerPoint Presentation</vt:lpstr>
      <vt:lpstr>نمونه‌اي از اقدامات انجام شده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نمونه اى از هزينه و زمان صرف شده در تعميرات يك شركت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نگهداري و تعميرات ماشين‌آلات</dc:title>
  <dc:creator>Mehdi R</dc:creator>
  <cp:lastModifiedBy>Mehdi R</cp:lastModifiedBy>
  <cp:revision>1</cp:revision>
  <dcterms:created xsi:type="dcterms:W3CDTF">2020-05-26T12:50:42Z</dcterms:created>
  <dcterms:modified xsi:type="dcterms:W3CDTF">2020-05-26T12:50:42Z</dcterms:modified>
</cp:coreProperties>
</file>