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0D10C-5BB3-4F62-A194-346896EC2E8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42A35-B98C-4A27-9BED-BF0536331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0D10C-5BB3-4F62-A194-346896EC2E82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42A35-B98C-4A27-9BED-BF0536331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مدیریت استراتژیک پروژه</a:t>
            </a:r>
            <a:br>
              <a:rPr lang="fa-IR" smtClean="0"/>
            </a:br>
            <a:r>
              <a:rPr lang="fa-IR" smtClean="0"/>
              <a:t>بخش هفتم: نمونه های موردی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4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نتايج بررسي علل شكست فرآيند برنامه ريزي استراتژيك در كشور </a:t>
            </a:r>
            <a:r>
              <a:rPr lang="fa-IR" altLang="en-US" sz="2800" b="1" smtClean="0">
                <a:solidFill>
                  <a:schemeClr val="tx1"/>
                </a:solidFill>
                <a:cs typeface="B Zar" panose="00000400000000000000" pitchFamily="2" charset="-78"/>
              </a:rPr>
              <a:t>(توسط آقاي مجتبي لشگر بلوكي)</a:t>
            </a:r>
            <a:endParaRPr lang="en-US" altLang="en-US" sz="2800" b="1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12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b="1" smtClean="0">
                <a:solidFill>
                  <a:schemeClr val="tx1"/>
                </a:solidFill>
                <a:cs typeface="B Zar" panose="00000400000000000000" pitchFamily="2" charset="-78"/>
              </a:rPr>
              <a:t>روش انجام تحقيق حاضر</a:t>
            </a:r>
            <a:endParaRPr lang="en-US" altLang="en-US" smtClean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772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700" b="1" smtClean="0">
                <a:solidFill>
                  <a:schemeClr val="tx1"/>
                </a:solidFill>
                <a:cs typeface="B Zar" panose="00000400000000000000" pitchFamily="2" charset="-78"/>
              </a:rPr>
              <a:t>مهمترين عوامل ملاحظه شده در پرسشنامه تحقيق</a:t>
            </a:r>
            <a:endParaRPr lang="en-US" altLang="en-US" sz="3700" b="1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7756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700" b="1" smtClean="0">
                <a:solidFill>
                  <a:schemeClr val="tx1"/>
                </a:solidFill>
                <a:cs typeface="B Zar" panose="00000400000000000000" pitchFamily="2" charset="-78"/>
              </a:rPr>
              <a:t>مهمترين عوامل ملاحظه شده در پرسشنامه تحقيق</a:t>
            </a:r>
            <a:endParaRPr lang="en-US" altLang="en-US" sz="3700"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100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b="1" smtClean="0">
                <a:solidFill>
                  <a:schemeClr val="tx1"/>
                </a:solidFill>
                <a:cs typeface="B Zar" panose="00000400000000000000" pitchFamily="2" charset="-78"/>
              </a:rPr>
              <a:t>يادآوري</a:t>
            </a:r>
            <a:endParaRPr lang="en-US" altLang="en-US" b="1" smtClean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67620"/>
      </p:ext>
    </p:extLst>
  </p:cSld>
  <p:clrMapOvr>
    <a:masterClrMapping/>
  </p:clrMapOvr>
  <p:transition spd="med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نتايج بررسي علل عدم توفيق شركتها</a:t>
            </a:r>
            <a:b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در فاز طرح ريزي و سازماندهي</a:t>
            </a:r>
            <a:endParaRPr lang="en-US" altLang="en-US" sz="36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6675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نتايج بررسي علل عدم توفيق شركتها</a:t>
            </a:r>
            <a:b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در فاز تدوين استراتژي</a:t>
            </a:r>
            <a:endParaRPr lang="en-US" altLang="en-US" sz="3600" b="1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092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نتايج بررسي علل عدم توفيق شركتها</a:t>
            </a:r>
            <a:b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در فاز اجرا و ارزيابي عملكرد</a:t>
            </a:r>
            <a:endParaRPr lang="en-US" altLang="en-US" sz="3600" b="1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248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86026"/>
      </p:ext>
    </p:extLst>
  </p:cSld>
  <p:clrMapOvr>
    <a:masterClrMapping/>
  </p:clrMapOvr>
  <p:transition spd="med"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8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500" b="1" smtClean="0">
                <a:solidFill>
                  <a:schemeClr val="tx1"/>
                </a:solidFill>
                <a:cs typeface="B Zar" panose="00000400000000000000" pitchFamily="2" charset="-78"/>
              </a:rPr>
              <a:t>عوامل مؤثر بر موفقيت شركتها </a:t>
            </a:r>
            <a:br>
              <a:rPr lang="fa-IR" altLang="en-US" sz="35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500" b="1" smtClean="0">
                <a:solidFill>
                  <a:schemeClr val="tx1"/>
                </a:solidFill>
                <a:cs typeface="B Zar" panose="00000400000000000000" pitchFamily="2" charset="-78"/>
              </a:rPr>
              <a:t>در اجراي فرآيند مديريت استراتژيك </a:t>
            </a:r>
            <a:endParaRPr lang="en-US" altLang="en-US" sz="35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عوامل مؤثر بر موفقيت شركتها </a:t>
            </a:r>
            <a:b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در اجراي فرآيند مديريت استراتژيك </a:t>
            </a:r>
            <a:endParaRPr lang="en-US" altLang="en-US" sz="36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989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نتيجه مصاحبه ها در بررسي علل عدم موفقيت شركتها در اجراي فرآيند مديريت استراتژيك</a:t>
            </a:r>
            <a:endParaRPr lang="en-US" altLang="en-US" sz="36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563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600" b="1" smtClean="0">
                <a:solidFill>
                  <a:schemeClr val="tx1"/>
                </a:solidFill>
                <a:cs typeface="B Zar" panose="00000400000000000000" pitchFamily="2" charset="-78"/>
              </a:rPr>
              <a:t>الف- عوامل مربوط به فضاي کسب و کار درکشور </a:t>
            </a:r>
            <a:r>
              <a:rPr lang="fa-IR" altLang="en-US" sz="3200" b="1" smtClean="0">
                <a:solidFill>
                  <a:schemeClr val="tx1"/>
                </a:solidFill>
                <a:cs typeface="B Zar" panose="00000400000000000000" pitchFamily="2" charset="-78"/>
              </a:rPr>
              <a:t>(محيط بيروني سازمان)</a:t>
            </a:r>
            <a:endParaRPr lang="en-US" altLang="en-US" sz="32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الف- عوامل مربوط به فضاي کسب و کار درکشور (محيط بيروني سازمان)</a:t>
            </a:r>
            <a:endParaRPr lang="en-US" altLang="en-US" sz="34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9615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ب- عوامل عدم موفقيت</a:t>
            </a:r>
            <a:b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مرتبط با محيط داخلي شركت مادر</a:t>
            </a:r>
            <a:endParaRPr lang="en-US" altLang="en-US" sz="34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ب- عوامل عدم موفقيت</a:t>
            </a:r>
            <a:b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مرتبط با محيط داخلي شركت مادر</a:t>
            </a:r>
            <a:endParaRPr lang="en-US" altLang="en-US" sz="34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7801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ج - علل عدم موفقيت </a:t>
            </a:r>
            <a:b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مرتبط با عوامل داخلي شرکتهاي زيرمجموعه</a:t>
            </a:r>
            <a:endParaRPr lang="en-US" altLang="en-US" sz="34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ج - علل عدم موفقيت </a:t>
            </a:r>
            <a:b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400" b="1" smtClean="0">
                <a:solidFill>
                  <a:schemeClr val="tx1"/>
                </a:solidFill>
                <a:cs typeface="B Zar" panose="00000400000000000000" pitchFamily="2" charset="-78"/>
              </a:rPr>
              <a:t>مرتبط با عوامل داخلي شرکتهاي زيرمجموعه</a:t>
            </a:r>
            <a:endParaRPr lang="en-US" altLang="en-US" sz="340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216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fa-IR" altLang="en-US" b="1" smtClean="0">
                <a:solidFill>
                  <a:schemeClr val="tx1"/>
                </a:solidFill>
                <a:cs typeface="B Zar" panose="00000400000000000000" pitchFamily="2" charset="-78"/>
              </a:rPr>
              <a:t>خلاصه نتيجه آماري حاصل از اين تحقيق</a:t>
            </a:r>
            <a:endParaRPr lang="en-US" altLang="en-US" b="1" smtClean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49303"/>
      </p:ext>
    </p:extLst>
  </p:cSld>
  <p:clrMapOvr>
    <a:masterClrMapping/>
  </p:clrMapOvr>
  <p:transition spd="med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نمونه یک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78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spcBef>
                <a:spcPct val="50000"/>
              </a:spcBef>
              <a:defRPr/>
            </a:pPr>
            <a:r>
              <a:rPr lang="fa-IR" sz="3200" b="1" smtClean="0">
                <a:solidFill>
                  <a:schemeClr val="tx1"/>
                </a:solidFill>
                <a:latin typeface="Arial" pitchFamily="34" charset="0"/>
                <a:cs typeface="B Zar" pitchFamily="2" charset="-78"/>
              </a:rPr>
              <a:t>راهكارهاي پيشنهادي در اجراي مطلوب </a:t>
            </a:r>
            <a:r>
              <a:rPr lang="fa-IR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B Zar" pitchFamily="2" charset="-78"/>
              </a:rPr>
              <a:t/>
            </a:r>
            <a:br>
              <a:rPr lang="fa-IR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B Zar" pitchFamily="2" charset="-78"/>
              </a:rPr>
            </a:br>
            <a:r>
              <a:rPr lang="fa-IR" sz="3600" b="1" smtClean="0">
                <a:solidFill>
                  <a:schemeClr val="tx1"/>
                </a:solidFill>
                <a:latin typeface="Arial" pitchFamily="34" charset="0"/>
                <a:cs typeface="B Zar" pitchFamily="2" charset="-78"/>
              </a:rPr>
              <a:t>فرآيند مديريت استراتژيك سازمانهاي هولدينگ</a:t>
            </a:r>
            <a:endParaRPr lang="fa-IR" sz="3600" b="1" dirty="0">
              <a:solidFill>
                <a:schemeClr val="tx1"/>
              </a:solidFill>
              <a:latin typeface="Arial" pitchFamily="34" charset="0"/>
              <a:cs typeface="B Za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spcBef>
                <a:spcPct val="50000"/>
              </a:spcBef>
              <a:defRPr/>
            </a:pPr>
            <a:r>
              <a:rPr lang="fa-IR" sz="3200" b="1" smtClean="0">
                <a:solidFill>
                  <a:schemeClr val="tx1"/>
                </a:solidFill>
                <a:latin typeface="Arial" pitchFamily="34" charset="0"/>
                <a:cs typeface="B Zar" pitchFamily="2" charset="-78"/>
              </a:rPr>
              <a:t>راهكارهاي پيشنهادي در اجراي مطلوب </a:t>
            </a:r>
            <a:r>
              <a:rPr lang="fa-IR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B Zar" pitchFamily="2" charset="-78"/>
              </a:rPr>
              <a:t/>
            </a:r>
            <a:br>
              <a:rPr lang="fa-IR" sz="32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B Zar" pitchFamily="2" charset="-78"/>
              </a:rPr>
            </a:br>
            <a:r>
              <a:rPr lang="fa-IR" sz="3600" b="1" smtClean="0">
                <a:solidFill>
                  <a:schemeClr val="tx1"/>
                </a:solidFill>
                <a:latin typeface="Arial" pitchFamily="34" charset="0"/>
                <a:cs typeface="B Zar" pitchFamily="2" charset="-78"/>
              </a:rPr>
              <a:t>فرآيند مديريت استراتژيك سازمانهاي هولدينگ</a:t>
            </a:r>
            <a:endParaRPr lang="fa-IR" sz="3600" b="1" dirty="0">
              <a:solidFill>
                <a:schemeClr val="tx1"/>
              </a:solidFill>
              <a:latin typeface="Arial" pitchFamily="34" charset="0"/>
              <a:cs typeface="B Za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7780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نمونه دو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0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موضوع تحقيق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solidFill>
                  <a:srgbClr val="0070C0"/>
                </a:solidFill>
              </a:rPr>
              <a:t>اهداف و مراحل تحقیق</a:t>
            </a:r>
            <a:endParaRPr lang="en-US" altLang="en-US" smtClean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2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علی رغم ارائه مدلهای متعدد علمی، روشهای پیشنهادی در بخش صنعت عمومیت کاربرد نیافته است.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دلایل عدم موفقیت مدلهای قبلی در کاربردی شدن وسیع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مشخصات تحقيق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مشخصات جامعه</a:t>
            </a:r>
            <a:r>
              <a:rPr lang="en-US" altLang="en-US" smtClean="0">
                <a:solidFill>
                  <a:srgbClr val="7030A0"/>
                </a:solidFill>
              </a:rPr>
              <a:t> </a:t>
            </a:r>
            <a:r>
              <a:rPr lang="fa-IR" altLang="en-US" smtClean="0">
                <a:solidFill>
                  <a:srgbClr val="7030A0"/>
                </a:solidFill>
              </a:rPr>
              <a:t>/ نمونه آماری تحقیق</a:t>
            </a:r>
            <a:endParaRPr lang="en-US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solidFill>
                  <a:srgbClr val="7030A0"/>
                </a:solidFill>
              </a:rPr>
              <a:t>پرسشنامه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5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بخشهای پرسشنامه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مخاطبان پرسشنامه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نتایج پرسشنامه در حیطه استراتژی مناقصات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altLang="en-US" smtClean="0"/>
              <a:t>سطح تصمیم گیری</a:t>
            </a:r>
            <a:r>
              <a:rPr lang="fa-IR" altLang="en-US" smtClean="0"/>
              <a:t> در مورد شرکت در مناقصه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7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7030A0"/>
                </a:solidFill>
              </a:rPr>
              <a:t>تعیین معیارهای تصمیم گیری</a:t>
            </a:r>
            <a:endParaRPr lang="fa-IR" altLang="en-US" smtClean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معیارهای موثر بر انتخاب پروژه جهت شرکت در مناقصه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8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دسته های معیارها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مدل پیشنهادی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>
                <a:solidFill>
                  <a:srgbClr val="0070C0"/>
                </a:solidFill>
              </a:rPr>
              <a:t>عوامل موثر در طراحی مدل انتخاب پروژه</a:t>
            </a:r>
            <a:endParaRPr lang="fa-IR" altLang="en-US" smtClean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fa-IR" altLang="en-US" b="1" smtClean="0">
                <a:solidFill>
                  <a:schemeClr val="tx1"/>
                </a:solidFill>
                <a:cs typeface="B Zar" panose="00000400000000000000" pitchFamily="2" charset="-78"/>
              </a:rPr>
              <a:t>اهميت اجراي تحقيق</a:t>
            </a:r>
            <a:endParaRPr lang="en-US" altLang="en-US" b="1" smtClean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8103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ویژگیهای اصلی مدل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مراحل مدل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مزایای متنوع سازی برای شرکتهای عمرانی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چارچوب گام به گام اجرای مدل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5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چارچوب پیشنهادی انتخاب سبد پروژه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98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سوالات مرحله غربالگری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74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استراتژی متنوع سازی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سوالات تعیین استراتژی متنوع سازی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115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660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mtClean="0">
                <a:solidFill>
                  <a:schemeClr val="accent2">
                    <a:lumMod val="50000"/>
                  </a:schemeClr>
                </a:solidFill>
              </a:rPr>
              <a:t>تعیین استراتژی متنوع سازی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36353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mtClean="0">
                <a:solidFill>
                  <a:schemeClr val="accent2">
                    <a:lumMod val="50000"/>
                  </a:schemeClr>
                </a:solidFill>
              </a:rPr>
              <a:t>طبقه بندی و وزن دهی معیارها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7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mtClean="0">
                <a:solidFill>
                  <a:schemeClr val="accent2">
                    <a:lumMod val="50000"/>
                  </a:schemeClr>
                </a:solidFill>
              </a:rPr>
              <a:t>ارزیابی و انتخاب پروژه برای شرکت در مناقصه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mtClean="0">
                <a:solidFill>
                  <a:schemeClr val="accent2">
                    <a:lumMod val="50000"/>
                  </a:schemeClr>
                </a:solidFill>
              </a:rPr>
              <a:t>تبدیل متغیرهای زبانی ارزیابی پروژه به متغیرهای ریاضی فازی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mtClean="0">
                <a:solidFill>
                  <a:schemeClr val="accent2">
                    <a:lumMod val="50000"/>
                  </a:schemeClr>
                </a:solidFill>
              </a:rPr>
              <a:t>مطالعه موردی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معرفی شرکت و شرایط انتخاب پروژه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smtClean="0">
                <a:solidFill>
                  <a:schemeClr val="accent2">
                    <a:lumMod val="50000"/>
                  </a:schemeClr>
                </a:solidFill>
              </a:rPr>
              <a:t>پروژه های موجود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پروژه های مورد بررسی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موقعیت پروژه های در دست اجرا و پیشنهادی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وزن معیارها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وضعیت پروژه های جدید از نظر همبستگی با سبد موجود پروژه ها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9419"/>
      </p:ext>
    </p:extLst>
  </p:cSld>
  <p:clrMapOvr>
    <a:masterClrMapping/>
  </p:clrMapOvr>
  <p:transition spd="med">
    <p:circl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نتایج مدل 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5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نمره فازی پروژه 2 در سه استراتژی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رتبه بندی پروژه ها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اعتبارسنجی مدل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3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mtClean="0">
                <a:solidFill>
                  <a:schemeClr val="accent2">
                    <a:lumMod val="50000"/>
                  </a:schemeClr>
                </a:solidFill>
              </a:rPr>
              <a:t>به امید آینده ای بهتر برای ایران و جهان...</a:t>
            </a:r>
            <a:endParaRPr lang="fa-I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/>
            <a:r>
              <a:rPr lang="fa-IR" altLang="en-US" sz="3200" b="1" smtClean="0">
                <a:solidFill>
                  <a:schemeClr val="tx1"/>
                </a:solidFill>
                <a:cs typeface="B Zar" panose="00000400000000000000" pitchFamily="2" charset="-78"/>
              </a:rPr>
              <a:t>تحقيق توسط شركت </a:t>
            </a:r>
            <a:r>
              <a:rPr lang="en-US" altLang="en-US" sz="3200" b="1" smtClean="0">
                <a:solidFill>
                  <a:schemeClr val="tx1"/>
                </a:solidFill>
                <a:cs typeface="B Zar" panose="00000400000000000000" pitchFamily="2" charset="-78"/>
              </a:rPr>
              <a:t>Metrus Group</a:t>
            </a:r>
            <a:br>
              <a:rPr lang="en-US" altLang="en-US" sz="3200" b="1" smtClean="0">
                <a:solidFill>
                  <a:schemeClr val="tx1"/>
                </a:solidFill>
                <a:cs typeface="B Zar" panose="00000400000000000000" pitchFamily="2" charset="-78"/>
              </a:rPr>
            </a:br>
            <a:r>
              <a:rPr lang="fa-IR" altLang="en-US" sz="3200" b="1" smtClean="0">
                <a:solidFill>
                  <a:schemeClr val="tx1"/>
                </a:solidFill>
                <a:cs typeface="B Zar" panose="00000400000000000000" pitchFamily="2" charset="-78"/>
              </a:rPr>
              <a:t>(</a:t>
            </a:r>
            <a:r>
              <a:rPr lang="fa-IR" altLang="en-US" sz="2800" b="1" smtClean="0">
                <a:solidFill>
                  <a:schemeClr val="tx1"/>
                </a:solidFill>
                <a:cs typeface="B Zar" panose="00000400000000000000" pitchFamily="2" charset="-78"/>
              </a:rPr>
              <a:t>چرا 90% سازمانها ، موفق به اجراي استراتژي هاي خود نمي شوند؟)</a:t>
            </a:r>
            <a:endParaRPr lang="en-US" altLang="en-US" sz="2800" b="1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9360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>
              <a:lnSpc>
                <a:spcPct val="150000"/>
              </a:lnSpc>
              <a:spcAft>
                <a:spcPts val="1200"/>
              </a:spcAft>
              <a:defRPr/>
            </a:pPr>
            <a:r>
              <a:rPr lang="fa-IR" b="1" smtClean="0">
                <a:solidFill>
                  <a:schemeClr val="tx1"/>
                </a:solidFill>
                <a:cs typeface="B Zar" pitchFamily="2" charset="-78"/>
              </a:rPr>
              <a:t>موانع اصلي در اجراي استراتژي ها</a:t>
            </a:r>
            <a:br>
              <a:rPr lang="fa-IR" b="1" smtClean="0">
                <a:solidFill>
                  <a:schemeClr val="tx1"/>
                </a:solidFill>
                <a:cs typeface="B Zar" pitchFamily="2" charset="-78"/>
              </a:rPr>
            </a:br>
            <a:r>
              <a:rPr lang="fa-IR" sz="3600" b="1" smtClean="0">
                <a:solidFill>
                  <a:schemeClr val="tx1"/>
                </a:solidFill>
                <a:cs typeface="B Zar" pitchFamily="2" charset="-78"/>
              </a:rPr>
              <a:t>(توسط آقايان كاپلان و نورتون)</a:t>
            </a:r>
            <a:endParaRPr lang="fa-IR" sz="3600" b="1" dirty="0">
              <a:solidFill>
                <a:schemeClr val="tx1"/>
              </a:solidFill>
              <a:cs typeface="B Za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734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Widescreen</PresentationFormat>
  <Paragraphs>66</Paragraphs>
  <Slides>74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B Titr</vt:lpstr>
      <vt:lpstr>B Zar</vt:lpstr>
      <vt:lpstr>Calibri</vt:lpstr>
      <vt:lpstr>Calibri Light</vt:lpstr>
      <vt:lpstr>Tahoma</vt:lpstr>
      <vt:lpstr>Times New Roman</vt:lpstr>
      <vt:lpstr>Office Theme</vt:lpstr>
      <vt:lpstr>مدیریت استراتژیک پروژه بخش هفتم: نمونه های موردی</vt:lpstr>
      <vt:lpstr>PowerPoint Presentation</vt:lpstr>
      <vt:lpstr>نمونه یک</vt:lpstr>
      <vt:lpstr>PowerPoint Presentation</vt:lpstr>
      <vt:lpstr>اهميت اجراي تحقيق</vt:lpstr>
      <vt:lpstr>PowerPoint Presentation</vt:lpstr>
      <vt:lpstr>PowerPoint Presentation</vt:lpstr>
      <vt:lpstr>تحقيق توسط شركت Metrus Group (چرا 90% سازمانها ، موفق به اجراي استراتژي هاي خود نمي شوند؟)</vt:lpstr>
      <vt:lpstr>موانع اصلي در اجراي استراتژي ها (توسط آقايان كاپلان و نورتون)</vt:lpstr>
      <vt:lpstr>نتايج بررسي علل شكست فرآيند برنامه ريزي استراتژيك در كشور (توسط آقاي مجتبي لشگر بلوكي)</vt:lpstr>
      <vt:lpstr>روش انجام تحقيق حاضر</vt:lpstr>
      <vt:lpstr>PowerPoint Presentation</vt:lpstr>
      <vt:lpstr>مهمترين عوامل ملاحظه شده در پرسشنامه تحقيق</vt:lpstr>
      <vt:lpstr>مهمترين عوامل ملاحظه شده در پرسشنامه تحقيق</vt:lpstr>
      <vt:lpstr>يادآوري</vt:lpstr>
      <vt:lpstr>نتايج بررسي علل عدم توفيق شركتها در فاز طرح ريزي و سازماندهي</vt:lpstr>
      <vt:lpstr>نتايج بررسي علل عدم توفيق شركتها در فاز تدوين استراتژي</vt:lpstr>
      <vt:lpstr>نتايج بررسي علل عدم توفيق شركتها در فاز اجرا و ارزيابي عملكرد</vt:lpstr>
      <vt:lpstr>PowerPoint Presentation</vt:lpstr>
      <vt:lpstr>عوامل مؤثر بر موفقيت شركتها  در اجراي فرآيند مديريت استراتژيك </vt:lpstr>
      <vt:lpstr>عوامل مؤثر بر موفقيت شركتها  در اجراي فرآيند مديريت استراتژيك </vt:lpstr>
      <vt:lpstr>نتيجه مصاحبه ها در بررسي علل عدم موفقيت شركتها در اجراي فرآيند مديريت استراتژيك</vt:lpstr>
      <vt:lpstr>الف- عوامل مربوط به فضاي کسب و کار درکشور (محيط بيروني سازمان)</vt:lpstr>
      <vt:lpstr>الف- عوامل مربوط به فضاي کسب و کار درکشور (محيط بيروني سازمان)</vt:lpstr>
      <vt:lpstr>ب- عوامل عدم موفقيت مرتبط با محيط داخلي شركت مادر</vt:lpstr>
      <vt:lpstr>ب- عوامل عدم موفقيت مرتبط با محيط داخلي شركت مادر</vt:lpstr>
      <vt:lpstr>ج - علل عدم موفقيت  مرتبط با عوامل داخلي شرکتهاي زيرمجموعه</vt:lpstr>
      <vt:lpstr>ج - علل عدم موفقيت  مرتبط با عوامل داخلي شرکتهاي زيرمجموعه</vt:lpstr>
      <vt:lpstr>خلاصه نتيجه آماري حاصل از اين تحقيق</vt:lpstr>
      <vt:lpstr>راهكارهاي پيشنهادي در اجراي مطلوب  فرآيند مديريت استراتژيك سازمانهاي هولدينگ</vt:lpstr>
      <vt:lpstr>راهكارهاي پيشنهادي در اجراي مطلوب  فرآيند مديريت استراتژيك سازمانهاي هولدينگ</vt:lpstr>
      <vt:lpstr>نمونه دو</vt:lpstr>
      <vt:lpstr>موضوع تحقيق</vt:lpstr>
      <vt:lpstr>اهداف و مراحل تحقیق</vt:lpstr>
      <vt:lpstr>علی رغم ارائه مدلهای متعدد علمی، روشهای پیشنهادی در بخش صنعت عمومیت کاربرد نیافته است.</vt:lpstr>
      <vt:lpstr>دلایل عدم موفقیت مدلهای قبلی در کاربردی شدن وسیع</vt:lpstr>
      <vt:lpstr>مشخصات تحقيق</vt:lpstr>
      <vt:lpstr>مشخصات جامعه / نمونه آماری تحقیق</vt:lpstr>
      <vt:lpstr>پرسشنامه</vt:lpstr>
      <vt:lpstr>بخشهای پرسشنامه</vt:lpstr>
      <vt:lpstr>مخاطبان پرسشنامه</vt:lpstr>
      <vt:lpstr>نتایج پرسشنامه در حیطه استراتژی مناقصات</vt:lpstr>
      <vt:lpstr>سطح تصمیم گیری در مورد شرکت در مناقصه</vt:lpstr>
      <vt:lpstr>تعیین معیارهای تصمیم گیری</vt:lpstr>
      <vt:lpstr>معیارهای موثر بر انتخاب پروژه جهت شرکت در مناقصه</vt:lpstr>
      <vt:lpstr>دسته های معیارها</vt:lpstr>
      <vt:lpstr>PowerPoint Presentation</vt:lpstr>
      <vt:lpstr>مدل پیشنهادی</vt:lpstr>
      <vt:lpstr>عوامل موثر در طراحی مدل انتخاب پروژه</vt:lpstr>
      <vt:lpstr>ویژگیهای اصلی مدل</vt:lpstr>
      <vt:lpstr>مراحل مدل</vt:lpstr>
      <vt:lpstr>مزایای متنوع سازی برای شرکتهای عمرانی</vt:lpstr>
      <vt:lpstr>چارچوب گام به گام اجرای مدل</vt:lpstr>
      <vt:lpstr>چارچوب پیشنهادی انتخاب سبد پروژه</vt:lpstr>
      <vt:lpstr>سوالات مرحله غربالگری</vt:lpstr>
      <vt:lpstr>انواع استراتژی متنوع سازی</vt:lpstr>
      <vt:lpstr>سوالات تعیین استراتژی متنوع سازی</vt:lpstr>
      <vt:lpstr>PowerPoint Presentation</vt:lpstr>
      <vt:lpstr>تعیین استراتژی متنوع سازی</vt:lpstr>
      <vt:lpstr>طبقه بندی و وزن دهی معیارها</vt:lpstr>
      <vt:lpstr>ارزیابی و انتخاب پروژه برای شرکت در مناقصه</vt:lpstr>
      <vt:lpstr>تبدیل متغیرهای زبانی ارزیابی پروژه به متغیرهای ریاضی فازی</vt:lpstr>
      <vt:lpstr>مطالعه موردی</vt:lpstr>
      <vt:lpstr>معرفی شرکت و شرایط انتخاب پروژه</vt:lpstr>
      <vt:lpstr>پروژه های موجود</vt:lpstr>
      <vt:lpstr>پروژه های مورد بررسی</vt:lpstr>
      <vt:lpstr>موقعیت پروژه های در دست اجرا و پیشنهادی</vt:lpstr>
      <vt:lpstr>وزن معیارها</vt:lpstr>
      <vt:lpstr>وضعیت پروژه های جدید از نظر همبستگی با سبد موجود پروژه ها</vt:lpstr>
      <vt:lpstr>نتایج مدل </vt:lpstr>
      <vt:lpstr>نمره فازی پروژه 2 در سه استراتژی</vt:lpstr>
      <vt:lpstr>رتبه بندی پروژه ها</vt:lpstr>
      <vt:lpstr>اعتبارسنجی مدل</vt:lpstr>
      <vt:lpstr>به امید آینده ای بهتر برای ایران و جهان...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مدیریت استراتژیک پروژه بخش هفتم: نمونه های موردی</dc:title>
  <dc:creator>asus</dc:creator>
  <cp:lastModifiedBy>asus</cp:lastModifiedBy>
  <cp:revision>1</cp:revision>
  <dcterms:created xsi:type="dcterms:W3CDTF">2018-10-24T07:53:03Z</dcterms:created>
  <dcterms:modified xsi:type="dcterms:W3CDTF">2018-10-24T07:53:03Z</dcterms:modified>
</cp:coreProperties>
</file>